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60" r:id="rId2"/>
    <p:sldMasterId id="2147483648" r:id="rId3"/>
  </p:sldMasterIdLst>
  <p:notesMasterIdLst>
    <p:notesMasterId r:id="rId58"/>
  </p:notesMasterIdLst>
  <p:sldIdLst>
    <p:sldId id="2116" r:id="rId4"/>
    <p:sldId id="2118" r:id="rId5"/>
    <p:sldId id="1979" r:id="rId6"/>
    <p:sldId id="2110" r:id="rId7"/>
    <p:sldId id="2091" r:id="rId8"/>
    <p:sldId id="2112" r:id="rId9"/>
    <p:sldId id="2102" r:id="rId10"/>
    <p:sldId id="2103" r:id="rId11"/>
    <p:sldId id="2106" r:id="rId12"/>
    <p:sldId id="2107" r:id="rId13"/>
    <p:sldId id="2108" r:id="rId14"/>
    <p:sldId id="2101" r:id="rId15"/>
    <p:sldId id="2100" r:id="rId16"/>
    <p:sldId id="2113" r:id="rId17"/>
    <p:sldId id="2092" r:id="rId18"/>
    <p:sldId id="1980" r:id="rId19"/>
    <p:sldId id="2094" r:id="rId20"/>
    <p:sldId id="1987" r:id="rId21"/>
    <p:sldId id="2095" r:id="rId22"/>
    <p:sldId id="1986" r:id="rId23"/>
    <p:sldId id="1988" r:id="rId24"/>
    <p:sldId id="1985" r:id="rId25"/>
    <p:sldId id="1978" r:id="rId26"/>
    <p:sldId id="256" r:id="rId27"/>
    <p:sldId id="1993" r:id="rId28"/>
    <p:sldId id="1995" r:id="rId29"/>
    <p:sldId id="1994" r:id="rId30"/>
    <p:sldId id="2085" r:id="rId31"/>
    <p:sldId id="2088" r:id="rId32"/>
    <p:sldId id="2089" r:id="rId33"/>
    <p:sldId id="2086" r:id="rId34"/>
    <p:sldId id="2114" r:id="rId35"/>
    <p:sldId id="2096" r:id="rId36"/>
    <p:sldId id="2098" r:id="rId37"/>
    <p:sldId id="2120" r:id="rId38"/>
    <p:sldId id="296" r:id="rId39"/>
    <p:sldId id="2119" r:id="rId40"/>
    <p:sldId id="2122" r:id="rId41"/>
    <p:sldId id="2123" r:id="rId42"/>
    <p:sldId id="2124" r:id="rId43"/>
    <p:sldId id="2127" r:id="rId44"/>
    <p:sldId id="2130" r:id="rId45"/>
    <p:sldId id="2128" r:id="rId46"/>
    <p:sldId id="2129" r:id="rId47"/>
    <p:sldId id="2090" r:id="rId48"/>
    <p:sldId id="2131" r:id="rId49"/>
    <p:sldId id="2132" r:id="rId50"/>
    <p:sldId id="1982" r:id="rId51"/>
    <p:sldId id="1984" r:id="rId52"/>
    <p:sldId id="1981" r:id="rId53"/>
    <p:sldId id="1990" r:id="rId54"/>
    <p:sldId id="1989" r:id="rId55"/>
    <p:sldId id="2109" r:id="rId56"/>
    <p:sldId id="199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6A23A2-DA2F-4136-BED5-B76583917616}" v="1" dt="2023-05-24T16:22:57.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67042" autoAdjust="0"/>
  </p:normalViewPr>
  <p:slideViewPr>
    <p:cSldViewPr snapToGrid="0">
      <p:cViewPr varScale="1">
        <p:scale>
          <a:sx n="77" d="100"/>
          <a:sy n="77" d="100"/>
        </p:scale>
        <p:origin x="80" y="664"/>
      </p:cViewPr>
      <p:guideLst/>
    </p:cSldViewPr>
  </p:slideViewPr>
  <p:notesTextViewPr>
    <p:cViewPr>
      <p:scale>
        <a:sx n="1" d="1"/>
        <a:sy n="1" d="1"/>
      </p:scale>
      <p:origin x="0" y="0"/>
    </p:cViewPr>
  </p:notesTextViewPr>
  <p:sorterViewPr>
    <p:cViewPr varScale="1">
      <p:scale>
        <a:sx n="100" d="100"/>
        <a:sy n="100" d="100"/>
      </p:scale>
      <p:origin x="0" y="-125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816A23A2-DA2F-4136-BED5-B76583917616}"/>
    <pc:docChg chg="addSld modSld sldOrd">
      <pc:chgData name="Michael MacCoss" userId="afbd1c96-5255-4d89-b6b4-1a00a15797b0" providerId="ADAL" clId="{816A23A2-DA2F-4136-BED5-B76583917616}" dt="2023-05-24T17:20:47.313" v="2"/>
      <pc:docMkLst>
        <pc:docMk/>
      </pc:docMkLst>
      <pc:sldChg chg="add">
        <pc:chgData name="Michael MacCoss" userId="afbd1c96-5255-4d89-b6b4-1a00a15797b0" providerId="ADAL" clId="{816A23A2-DA2F-4136-BED5-B76583917616}" dt="2023-05-24T16:22:57.243" v="0"/>
        <pc:sldMkLst>
          <pc:docMk/>
          <pc:sldMk cId="0" sldId="259"/>
        </pc:sldMkLst>
      </pc:sldChg>
      <pc:sldChg chg="add">
        <pc:chgData name="Michael MacCoss" userId="afbd1c96-5255-4d89-b6b4-1a00a15797b0" providerId="ADAL" clId="{816A23A2-DA2F-4136-BED5-B76583917616}" dt="2023-05-24T16:22:57.243" v="0"/>
        <pc:sldMkLst>
          <pc:docMk/>
          <pc:sldMk cId="0" sldId="260"/>
        </pc:sldMkLst>
      </pc:sldChg>
      <pc:sldChg chg="ord">
        <pc:chgData name="Michael MacCoss" userId="afbd1c96-5255-4d89-b6b4-1a00a15797b0" providerId="ADAL" clId="{816A23A2-DA2F-4136-BED5-B76583917616}" dt="2023-05-24T17:20:47.313" v="2"/>
        <pc:sldMkLst>
          <pc:docMk/>
          <pc:sldMk cId="2044289448" sldId="1978"/>
        </pc:sldMkLst>
      </pc:sldChg>
    </pc:docChg>
  </pc:docChgLst>
  <pc:docChgLst>
    <pc:chgData name="Michael MacCoss" userId="afbd1c96-5255-4d89-b6b4-1a00a15797b0" providerId="ADAL" clId="{BF352B2D-4F82-4F6D-8762-3BDCECDDED93}"/>
    <pc:docChg chg="custSel addSld modSld sldOrd">
      <pc:chgData name="Michael MacCoss" userId="afbd1c96-5255-4d89-b6b4-1a00a15797b0" providerId="ADAL" clId="{BF352B2D-4F82-4F6D-8762-3BDCECDDED93}" dt="2022-05-25T17:06:10.433" v="1013" actId="1076"/>
      <pc:docMkLst>
        <pc:docMk/>
      </pc:docMkLst>
      <pc:sldChg chg="addSp delSp modSp mod">
        <pc:chgData name="Michael MacCoss" userId="afbd1c96-5255-4d89-b6b4-1a00a15797b0" providerId="ADAL" clId="{BF352B2D-4F82-4F6D-8762-3BDCECDDED93}" dt="2022-05-25T16:31:07.534" v="199" actId="21"/>
        <pc:sldMkLst>
          <pc:docMk/>
          <pc:sldMk cId="735433606" sldId="1980"/>
        </pc:sldMkLst>
        <pc:spChg chg="mod">
          <ac:chgData name="Michael MacCoss" userId="afbd1c96-5255-4d89-b6b4-1a00a15797b0" providerId="ADAL" clId="{BF352B2D-4F82-4F6D-8762-3BDCECDDED93}" dt="2022-05-25T16:29:34.849" v="193" actId="1076"/>
          <ac:spMkLst>
            <pc:docMk/>
            <pc:sldMk cId="735433606" sldId="1980"/>
            <ac:spMk id="2" creationId="{1243B17E-9C44-0774-31A2-28651B57CC8C}"/>
          </ac:spMkLst>
        </pc:spChg>
        <pc:spChg chg="mod">
          <ac:chgData name="Michael MacCoss" userId="afbd1c96-5255-4d89-b6b4-1a00a15797b0" providerId="ADAL" clId="{BF352B2D-4F82-4F6D-8762-3BDCECDDED93}" dt="2022-05-25T16:29:31.410" v="192" actId="1076"/>
          <ac:spMkLst>
            <pc:docMk/>
            <pc:sldMk cId="735433606" sldId="1980"/>
            <ac:spMk id="3" creationId="{F618D147-EC81-35DD-03F0-2D158E3B9423}"/>
          </ac:spMkLst>
        </pc:spChg>
        <pc:picChg chg="add del mod">
          <ac:chgData name="Michael MacCoss" userId="afbd1c96-5255-4d89-b6b4-1a00a15797b0" providerId="ADAL" clId="{BF352B2D-4F82-4F6D-8762-3BDCECDDED93}" dt="2022-05-25T16:31:07.534" v="199" actId="21"/>
          <ac:picMkLst>
            <pc:docMk/>
            <pc:sldMk cId="735433606" sldId="1980"/>
            <ac:picMk id="4" creationId="{2F5CFF8A-CC23-84F8-3753-7983DA505D63}"/>
          </ac:picMkLst>
        </pc:picChg>
        <pc:picChg chg="add mod">
          <ac:chgData name="Michael MacCoss" userId="afbd1c96-5255-4d89-b6b4-1a00a15797b0" providerId="ADAL" clId="{BF352B2D-4F82-4F6D-8762-3BDCECDDED93}" dt="2022-05-25T16:31:05.435" v="198" actId="1076"/>
          <ac:picMkLst>
            <pc:docMk/>
            <pc:sldMk cId="735433606" sldId="1980"/>
            <ac:picMk id="6" creationId="{B84B9DC9-FF61-8A2F-0BCC-693E9F8F6470}"/>
          </ac:picMkLst>
        </pc:picChg>
        <pc:picChg chg="del">
          <ac:chgData name="Michael MacCoss" userId="afbd1c96-5255-4d89-b6b4-1a00a15797b0" providerId="ADAL" clId="{BF352B2D-4F82-4F6D-8762-3BDCECDDED93}" dt="2022-05-25T16:29:08.186" v="186" actId="478"/>
          <ac:picMkLst>
            <pc:docMk/>
            <pc:sldMk cId="735433606" sldId="1980"/>
            <ac:picMk id="7" creationId="{2472FF8D-0E61-8DFD-D4A4-D9615FF847B2}"/>
          </ac:picMkLst>
        </pc:picChg>
      </pc:sldChg>
      <pc:sldChg chg="modSp new mod">
        <pc:chgData name="Michael MacCoss" userId="afbd1c96-5255-4d89-b6b4-1a00a15797b0" providerId="ADAL" clId="{BF352B2D-4F82-4F6D-8762-3BDCECDDED93}" dt="2022-05-25T16:34:25.891" v="255" actId="20577"/>
        <pc:sldMkLst>
          <pc:docMk/>
          <pc:sldMk cId="2417354854" sldId="1985"/>
        </pc:sldMkLst>
        <pc:spChg chg="mod">
          <ac:chgData name="Michael MacCoss" userId="afbd1c96-5255-4d89-b6b4-1a00a15797b0" providerId="ADAL" clId="{BF352B2D-4F82-4F6D-8762-3BDCECDDED93}" dt="2022-05-25T16:13:52.355" v="15" actId="20577"/>
          <ac:spMkLst>
            <pc:docMk/>
            <pc:sldMk cId="2417354854" sldId="1985"/>
            <ac:spMk id="2" creationId="{7D580420-DA29-4A8D-0922-29FAD0DEC87B}"/>
          </ac:spMkLst>
        </pc:spChg>
        <pc:spChg chg="mod">
          <ac:chgData name="Michael MacCoss" userId="afbd1c96-5255-4d89-b6b4-1a00a15797b0" providerId="ADAL" clId="{BF352B2D-4F82-4F6D-8762-3BDCECDDED93}" dt="2022-05-25T16:34:25.891" v="255" actId="20577"/>
          <ac:spMkLst>
            <pc:docMk/>
            <pc:sldMk cId="2417354854" sldId="1985"/>
            <ac:spMk id="3" creationId="{F0B863FD-2205-0BB5-09DE-6B2AF0B656AF}"/>
          </ac:spMkLst>
        </pc:spChg>
      </pc:sldChg>
      <pc:sldChg chg="addSp delSp modSp new mod modClrScheme chgLayout">
        <pc:chgData name="Michael MacCoss" userId="afbd1c96-5255-4d89-b6b4-1a00a15797b0" providerId="ADAL" clId="{BF352B2D-4F82-4F6D-8762-3BDCECDDED93}" dt="2022-05-25T16:31:46.762" v="247" actId="1076"/>
        <pc:sldMkLst>
          <pc:docMk/>
          <pc:sldMk cId="1354340048" sldId="1986"/>
        </pc:sldMkLst>
        <pc:spChg chg="del">
          <ac:chgData name="Michael MacCoss" userId="afbd1c96-5255-4d89-b6b4-1a00a15797b0" providerId="ADAL" clId="{BF352B2D-4F82-4F6D-8762-3BDCECDDED93}" dt="2022-05-25T16:28:47.102" v="184" actId="700"/>
          <ac:spMkLst>
            <pc:docMk/>
            <pc:sldMk cId="1354340048" sldId="1986"/>
            <ac:spMk id="2" creationId="{6B97A5BC-0574-A4ED-0E78-934B6D92250D}"/>
          </ac:spMkLst>
        </pc:spChg>
        <pc:spChg chg="del">
          <ac:chgData name="Michael MacCoss" userId="afbd1c96-5255-4d89-b6b4-1a00a15797b0" providerId="ADAL" clId="{BF352B2D-4F82-4F6D-8762-3BDCECDDED93}" dt="2022-05-25T16:28:47.102" v="184" actId="700"/>
          <ac:spMkLst>
            <pc:docMk/>
            <pc:sldMk cId="1354340048" sldId="1986"/>
            <ac:spMk id="3" creationId="{0BFEEF18-C591-2AD9-EAE8-854BBB257617}"/>
          </ac:spMkLst>
        </pc:spChg>
        <pc:spChg chg="add mod">
          <ac:chgData name="Michael MacCoss" userId="afbd1c96-5255-4d89-b6b4-1a00a15797b0" providerId="ADAL" clId="{BF352B2D-4F82-4F6D-8762-3BDCECDDED93}" dt="2022-05-25T16:31:46.762" v="247" actId="1076"/>
          <ac:spMkLst>
            <pc:docMk/>
            <pc:sldMk cId="1354340048" sldId="1986"/>
            <ac:spMk id="4" creationId="{BBAC8182-7012-A708-CE66-BB413EAD199C}"/>
          </ac:spMkLst>
        </pc:spChg>
        <pc:picChg chg="add mod">
          <ac:chgData name="Michael MacCoss" userId="afbd1c96-5255-4d89-b6b4-1a00a15797b0" providerId="ADAL" clId="{BF352B2D-4F82-4F6D-8762-3BDCECDDED93}" dt="2022-05-25T16:31:14.994" v="203" actId="1076"/>
          <ac:picMkLst>
            <pc:docMk/>
            <pc:sldMk cId="1354340048" sldId="1986"/>
            <ac:picMk id="5" creationId="{CB0C526F-B9D3-2E32-30FD-9389EF8B5696}"/>
          </ac:picMkLst>
        </pc:picChg>
        <pc:picChg chg="add del">
          <ac:chgData name="Michael MacCoss" userId="afbd1c96-5255-4d89-b6b4-1a00a15797b0" providerId="ADAL" clId="{BF352B2D-4F82-4F6D-8762-3BDCECDDED93}" dt="2022-05-25T16:29:15.118" v="187" actId="21"/>
          <ac:picMkLst>
            <pc:docMk/>
            <pc:sldMk cId="1354340048" sldId="1986"/>
            <ac:picMk id="1026" creationId="{3A4C1DF5-344B-4E7C-A7C7-275A168D97BC}"/>
          </ac:picMkLst>
        </pc:picChg>
      </pc:sldChg>
      <pc:sldChg chg="addSp modSp new mod">
        <pc:chgData name="Michael MacCoss" userId="afbd1c96-5255-4d89-b6b4-1a00a15797b0" providerId="ADAL" clId="{BF352B2D-4F82-4F6D-8762-3BDCECDDED93}" dt="2022-05-25T16:37:49.538" v="290" actId="1076"/>
        <pc:sldMkLst>
          <pc:docMk/>
          <pc:sldMk cId="2750345692" sldId="1987"/>
        </pc:sldMkLst>
        <pc:spChg chg="add mod">
          <ac:chgData name="Michael MacCoss" userId="afbd1c96-5255-4d89-b6b4-1a00a15797b0" providerId="ADAL" clId="{BF352B2D-4F82-4F6D-8762-3BDCECDDED93}" dt="2022-05-25T16:37:49.538" v="290" actId="1076"/>
          <ac:spMkLst>
            <pc:docMk/>
            <pc:sldMk cId="2750345692" sldId="1987"/>
            <ac:spMk id="4" creationId="{2D16FEF1-6574-F45D-5B99-551B6C1984F8}"/>
          </ac:spMkLst>
        </pc:spChg>
        <pc:picChg chg="add mod">
          <ac:chgData name="Michael MacCoss" userId="afbd1c96-5255-4d89-b6b4-1a00a15797b0" providerId="ADAL" clId="{BF352B2D-4F82-4F6D-8762-3BDCECDDED93}" dt="2022-05-25T16:36:53.282" v="256" actId="1076"/>
          <ac:picMkLst>
            <pc:docMk/>
            <pc:sldMk cId="2750345692" sldId="1987"/>
            <ac:picMk id="3" creationId="{E8DC9207-0150-8172-17B3-B6B4E0392561}"/>
          </ac:picMkLst>
        </pc:picChg>
        <pc:picChg chg="add mod">
          <ac:chgData name="Michael MacCoss" userId="afbd1c96-5255-4d89-b6b4-1a00a15797b0" providerId="ADAL" clId="{BF352B2D-4F82-4F6D-8762-3BDCECDDED93}" dt="2022-05-25T16:37:02.833" v="258" actId="1076"/>
          <ac:picMkLst>
            <pc:docMk/>
            <pc:sldMk cId="2750345692" sldId="1987"/>
            <ac:picMk id="2050" creationId="{4AF986AE-D445-E92F-38EC-4D28BA4DF520}"/>
          </ac:picMkLst>
        </pc:picChg>
      </pc:sldChg>
      <pc:sldChg chg="addSp modSp new mod">
        <pc:chgData name="Michael MacCoss" userId="afbd1c96-5255-4d89-b6b4-1a00a15797b0" providerId="ADAL" clId="{BF352B2D-4F82-4F6D-8762-3BDCECDDED93}" dt="2022-05-25T16:41:02.938" v="325" actId="1076"/>
        <pc:sldMkLst>
          <pc:docMk/>
          <pc:sldMk cId="3511893777" sldId="1988"/>
        </pc:sldMkLst>
        <pc:spChg chg="add mod">
          <ac:chgData name="Michael MacCoss" userId="afbd1c96-5255-4d89-b6b4-1a00a15797b0" providerId="ADAL" clId="{BF352B2D-4F82-4F6D-8762-3BDCECDDED93}" dt="2022-05-25T16:41:02.938" v="325" actId="1076"/>
          <ac:spMkLst>
            <pc:docMk/>
            <pc:sldMk cId="3511893777" sldId="1988"/>
            <ac:spMk id="4" creationId="{59AB6D29-AB15-9CF2-4BF5-55452DA179F3}"/>
          </ac:spMkLst>
        </pc:spChg>
        <pc:picChg chg="add mod">
          <ac:chgData name="Michael MacCoss" userId="afbd1c96-5255-4d89-b6b4-1a00a15797b0" providerId="ADAL" clId="{BF352B2D-4F82-4F6D-8762-3BDCECDDED93}" dt="2022-05-25T16:39:54.993" v="293" actId="1076"/>
          <ac:picMkLst>
            <pc:docMk/>
            <pc:sldMk cId="3511893777" sldId="1988"/>
            <ac:picMk id="3" creationId="{3A19CE4E-0CFB-0976-FAD8-CF4A47670C33}"/>
          </ac:picMkLst>
        </pc:picChg>
      </pc:sldChg>
      <pc:sldChg chg="addSp modSp new mod">
        <pc:chgData name="Michael MacCoss" userId="afbd1c96-5255-4d89-b6b4-1a00a15797b0" providerId="ADAL" clId="{BF352B2D-4F82-4F6D-8762-3BDCECDDED93}" dt="2022-05-25T16:47:01.898" v="339" actId="14100"/>
        <pc:sldMkLst>
          <pc:docMk/>
          <pc:sldMk cId="2453589348" sldId="1989"/>
        </pc:sldMkLst>
        <pc:spChg chg="add mod">
          <ac:chgData name="Michael MacCoss" userId="afbd1c96-5255-4d89-b6b4-1a00a15797b0" providerId="ADAL" clId="{BF352B2D-4F82-4F6D-8762-3BDCECDDED93}" dt="2022-05-25T16:47:01.898" v="339" actId="14100"/>
          <ac:spMkLst>
            <pc:docMk/>
            <pc:sldMk cId="2453589348" sldId="1989"/>
            <ac:spMk id="5" creationId="{BCFC4C3C-2019-4AD7-991C-883C1507FE6D}"/>
          </ac:spMkLst>
        </pc:spChg>
        <pc:picChg chg="add mod">
          <ac:chgData name="Michael MacCoss" userId="afbd1c96-5255-4d89-b6b4-1a00a15797b0" providerId="ADAL" clId="{BF352B2D-4F82-4F6D-8762-3BDCECDDED93}" dt="2022-05-25T16:46:35.098" v="332" actId="1076"/>
          <ac:picMkLst>
            <pc:docMk/>
            <pc:sldMk cId="2453589348" sldId="1989"/>
            <ac:picMk id="4" creationId="{9F8B6976-4AB1-F881-B6D3-9CFE021908EF}"/>
          </ac:picMkLst>
        </pc:picChg>
        <pc:picChg chg="add mod">
          <ac:chgData name="Michael MacCoss" userId="afbd1c96-5255-4d89-b6b4-1a00a15797b0" providerId="ADAL" clId="{BF352B2D-4F82-4F6D-8762-3BDCECDDED93}" dt="2022-05-25T16:46:41.753" v="334" actId="1076"/>
          <ac:picMkLst>
            <pc:docMk/>
            <pc:sldMk cId="2453589348" sldId="1989"/>
            <ac:picMk id="3074" creationId="{A2E1C507-6868-721C-85CF-B92EF0AE6B0E}"/>
          </ac:picMkLst>
        </pc:picChg>
      </pc:sldChg>
      <pc:sldChg chg="addSp delSp modSp new mod">
        <pc:chgData name="Michael MacCoss" userId="afbd1c96-5255-4d89-b6b4-1a00a15797b0" providerId="ADAL" clId="{BF352B2D-4F82-4F6D-8762-3BDCECDDED93}" dt="2022-05-25T16:50:18.610" v="355" actId="1076"/>
        <pc:sldMkLst>
          <pc:docMk/>
          <pc:sldMk cId="3692365823" sldId="1990"/>
        </pc:sldMkLst>
        <pc:picChg chg="add del">
          <ac:chgData name="Michael MacCoss" userId="afbd1c96-5255-4d89-b6b4-1a00a15797b0" providerId="ADAL" clId="{BF352B2D-4F82-4F6D-8762-3BDCECDDED93}" dt="2022-05-25T16:47:47.253" v="342" actId="478"/>
          <ac:picMkLst>
            <pc:docMk/>
            <pc:sldMk cId="3692365823" sldId="1990"/>
            <ac:picMk id="4" creationId="{0E1564FE-D30F-2387-3BE2-90BC2BEA05DB}"/>
          </ac:picMkLst>
        </pc:picChg>
        <pc:picChg chg="add mod">
          <ac:chgData name="Michael MacCoss" userId="afbd1c96-5255-4d89-b6b4-1a00a15797b0" providerId="ADAL" clId="{BF352B2D-4F82-4F6D-8762-3BDCECDDED93}" dt="2022-05-25T16:50:18.610" v="355" actId="1076"/>
          <ac:picMkLst>
            <pc:docMk/>
            <pc:sldMk cId="3692365823" sldId="1990"/>
            <ac:picMk id="6" creationId="{D773719C-6470-8F9E-4E5A-AF1FC40FEA91}"/>
          </ac:picMkLst>
        </pc:picChg>
      </pc:sldChg>
      <pc:sldChg chg="addSp modSp new mod">
        <pc:chgData name="Michael MacCoss" userId="afbd1c96-5255-4d89-b6b4-1a00a15797b0" providerId="ADAL" clId="{BF352B2D-4F82-4F6D-8762-3BDCECDDED93}" dt="2022-05-25T16:50:12.934" v="354" actId="164"/>
        <pc:sldMkLst>
          <pc:docMk/>
          <pc:sldMk cId="4226569485" sldId="1991"/>
        </pc:sldMkLst>
        <pc:spChg chg="add mod">
          <ac:chgData name="Michael MacCoss" userId="afbd1c96-5255-4d89-b6b4-1a00a15797b0" providerId="ADAL" clId="{BF352B2D-4F82-4F6D-8762-3BDCECDDED93}" dt="2022-05-25T16:50:12.934" v="354" actId="164"/>
          <ac:spMkLst>
            <pc:docMk/>
            <pc:sldMk cId="4226569485" sldId="1991"/>
            <ac:spMk id="5" creationId="{5FF90D6F-B54C-681A-45AD-1B1D85EB6F83}"/>
          </ac:spMkLst>
        </pc:spChg>
        <pc:grpChg chg="add mod">
          <ac:chgData name="Michael MacCoss" userId="afbd1c96-5255-4d89-b6b4-1a00a15797b0" providerId="ADAL" clId="{BF352B2D-4F82-4F6D-8762-3BDCECDDED93}" dt="2022-05-25T16:50:12.934" v="354" actId="164"/>
          <ac:grpSpMkLst>
            <pc:docMk/>
            <pc:sldMk cId="4226569485" sldId="1991"/>
            <ac:grpSpMk id="6" creationId="{042BEA2F-A63E-D5E0-6DE9-A0F3F593EECD}"/>
          </ac:grpSpMkLst>
        </pc:grpChg>
        <pc:picChg chg="add mod">
          <ac:chgData name="Michael MacCoss" userId="afbd1c96-5255-4d89-b6b4-1a00a15797b0" providerId="ADAL" clId="{BF352B2D-4F82-4F6D-8762-3BDCECDDED93}" dt="2022-05-25T16:50:12.934" v="354" actId="164"/>
          <ac:picMkLst>
            <pc:docMk/>
            <pc:sldMk cId="4226569485" sldId="1991"/>
            <ac:picMk id="4" creationId="{71E5F710-3330-A05D-DC48-B403A09D9AD8}"/>
          </ac:picMkLst>
        </pc:picChg>
      </pc:sldChg>
      <pc:sldChg chg="addSp modSp new mod modClrScheme chgLayout">
        <pc:chgData name="Michael MacCoss" userId="afbd1c96-5255-4d89-b6b4-1a00a15797b0" providerId="ADAL" clId="{BF352B2D-4F82-4F6D-8762-3BDCECDDED93}" dt="2022-05-25T17:06:10.433" v="1013" actId="1076"/>
        <pc:sldMkLst>
          <pc:docMk/>
          <pc:sldMk cId="3454651332" sldId="1992"/>
        </pc:sldMkLst>
        <pc:spChg chg="mod ord">
          <ac:chgData name="Michael MacCoss" userId="afbd1c96-5255-4d89-b6b4-1a00a15797b0" providerId="ADAL" clId="{BF352B2D-4F82-4F6D-8762-3BDCECDDED93}" dt="2022-05-25T17:06:06.578" v="1012" actId="1076"/>
          <ac:spMkLst>
            <pc:docMk/>
            <pc:sldMk cId="3454651332" sldId="1992"/>
            <ac:spMk id="2" creationId="{8DCC7CA2-94C9-C113-B30D-77ED66FEC73A}"/>
          </ac:spMkLst>
        </pc:spChg>
        <pc:spChg chg="add mod ord">
          <ac:chgData name="Michael MacCoss" userId="afbd1c96-5255-4d89-b6b4-1a00a15797b0" providerId="ADAL" clId="{BF352B2D-4F82-4F6D-8762-3BDCECDDED93}" dt="2022-05-25T17:06:10.433" v="1013" actId="1076"/>
          <ac:spMkLst>
            <pc:docMk/>
            <pc:sldMk cId="3454651332" sldId="1992"/>
            <ac:spMk id="3" creationId="{F59A2B42-96D4-F4B2-1A5E-7490CE7CC288}"/>
          </ac:spMkLst>
        </pc:spChg>
      </pc:sldChg>
      <pc:sldChg chg="addSp delSp modSp new mod modClrScheme chgLayout">
        <pc:chgData name="Michael MacCoss" userId="afbd1c96-5255-4d89-b6b4-1a00a15797b0" providerId="ADAL" clId="{BF352B2D-4F82-4F6D-8762-3BDCECDDED93}" dt="2022-05-25T16:58:45.290" v="623" actId="1076"/>
        <pc:sldMkLst>
          <pc:docMk/>
          <pc:sldMk cId="2993507645" sldId="1993"/>
        </pc:sldMkLst>
        <pc:spChg chg="add mod ord">
          <ac:chgData name="Michael MacCoss" userId="afbd1c96-5255-4d89-b6b4-1a00a15797b0" providerId="ADAL" clId="{BF352B2D-4F82-4F6D-8762-3BDCECDDED93}" dt="2022-05-25T16:54:49.043" v="582" actId="1076"/>
          <ac:spMkLst>
            <pc:docMk/>
            <pc:sldMk cId="2993507645" sldId="1993"/>
            <ac:spMk id="3" creationId="{9B236131-F9FD-F7C0-D786-406A8B08B3EF}"/>
          </ac:spMkLst>
        </pc:spChg>
        <pc:spChg chg="add mod">
          <ac:chgData name="Michael MacCoss" userId="afbd1c96-5255-4d89-b6b4-1a00a15797b0" providerId="ADAL" clId="{BF352B2D-4F82-4F6D-8762-3BDCECDDED93}" dt="2022-05-25T16:55:33.233" v="607" actId="1076"/>
          <ac:spMkLst>
            <pc:docMk/>
            <pc:sldMk cId="2993507645" sldId="1993"/>
            <ac:spMk id="4" creationId="{8B312DC7-1A4B-D168-CCBE-F2BA540F63C5}"/>
          </ac:spMkLst>
        </pc:spChg>
        <pc:spChg chg="add mod">
          <ac:chgData name="Michael MacCoss" userId="afbd1c96-5255-4d89-b6b4-1a00a15797b0" providerId="ADAL" clId="{BF352B2D-4F82-4F6D-8762-3BDCECDDED93}" dt="2022-05-25T16:58:45.290" v="623" actId="1076"/>
          <ac:spMkLst>
            <pc:docMk/>
            <pc:sldMk cId="2993507645" sldId="1993"/>
            <ac:spMk id="5" creationId="{A3ECA606-342B-41EB-F5FF-D56BA50FAC89}"/>
          </ac:spMkLst>
        </pc:spChg>
        <pc:picChg chg="add del mod">
          <ac:chgData name="Michael MacCoss" userId="afbd1c96-5255-4d89-b6b4-1a00a15797b0" providerId="ADAL" clId="{BF352B2D-4F82-4F6D-8762-3BDCECDDED93}" dt="2022-05-25T16:53:50.288" v="531" actId="478"/>
          <ac:picMkLst>
            <pc:docMk/>
            <pc:sldMk cId="2993507645" sldId="1993"/>
            <ac:picMk id="2" creationId="{C1714900-5948-0CC0-5862-36932E97A370}"/>
          </ac:picMkLst>
        </pc:picChg>
        <pc:picChg chg="add mod">
          <ac:chgData name="Michael MacCoss" userId="afbd1c96-5255-4d89-b6b4-1a00a15797b0" providerId="ADAL" clId="{BF352B2D-4F82-4F6D-8762-3BDCECDDED93}" dt="2022-05-25T16:58:25.210" v="611" actId="1076"/>
          <ac:picMkLst>
            <pc:docMk/>
            <pc:sldMk cId="2993507645" sldId="1993"/>
            <ac:picMk id="6" creationId="{C19787C1-5A9E-4073-E424-02A203E9B01D}"/>
          </ac:picMkLst>
        </pc:picChg>
        <pc:picChg chg="add mod">
          <ac:chgData name="Michael MacCoss" userId="afbd1c96-5255-4d89-b6b4-1a00a15797b0" providerId="ADAL" clId="{BF352B2D-4F82-4F6D-8762-3BDCECDDED93}" dt="2022-05-25T16:58:09.281" v="608" actId="1076"/>
          <ac:picMkLst>
            <pc:docMk/>
            <pc:sldMk cId="2993507645" sldId="1993"/>
            <ac:picMk id="4098" creationId="{01E8B9B1-022E-08A8-4B21-7769E484998D}"/>
          </ac:picMkLst>
        </pc:picChg>
      </pc:sldChg>
      <pc:sldChg chg="addSp modSp new ord">
        <pc:chgData name="Michael MacCoss" userId="afbd1c96-5255-4d89-b6b4-1a00a15797b0" providerId="ADAL" clId="{BF352B2D-4F82-4F6D-8762-3BDCECDDED93}" dt="2022-05-25T17:02:26.371" v="633"/>
        <pc:sldMkLst>
          <pc:docMk/>
          <pc:sldMk cId="1555351357" sldId="1994"/>
        </pc:sldMkLst>
        <pc:picChg chg="add mod">
          <ac:chgData name="Michael MacCoss" userId="afbd1c96-5255-4d89-b6b4-1a00a15797b0" providerId="ADAL" clId="{BF352B2D-4F82-4F6D-8762-3BDCECDDED93}" dt="2022-05-25T17:00:10.825" v="627" actId="1076"/>
          <ac:picMkLst>
            <pc:docMk/>
            <pc:sldMk cId="1555351357" sldId="1994"/>
            <ac:picMk id="5122" creationId="{6065F192-705C-D888-5EE4-7882D3561B5D}"/>
          </ac:picMkLst>
        </pc:picChg>
      </pc:sldChg>
      <pc:sldChg chg="addSp modSp new">
        <pc:chgData name="Michael MacCoss" userId="afbd1c96-5255-4d89-b6b4-1a00a15797b0" providerId="ADAL" clId="{BF352B2D-4F82-4F6D-8762-3BDCECDDED93}" dt="2022-05-25T17:00:48.546" v="631" actId="1076"/>
        <pc:sldMkLst>
          <pc:docMk/>
          <pc:sldMk cId="485351792" sldId="1995"/>
        </pc:sldMkLst>
        <pc:picChg chg="add mod">
          <ac:chgData name="Michael MacCoss" userId="afbd1c96-5255-4d89-b6b4-1a00a15797b0" providerId="ADAL" clId="{BF352B2D-4F82-4F6D-8762-3BDCECDDED93}" dt="2022-05-25T17:00:48.546" v="631" actId="1076"/>
          <ac:picMkLst>
            <pc:docMk/>
            <pc:sldMk cId="485351792" sldId="1995"/>
            <ac:picMk id="6146" creationId="{FD138ED9-71E3-2B54-0AAC-81F2E217DC14}"/>
          </ac:picMkLst>
        </pc:picChg>
      </pc:sldChg>
      <pc:sldChg chg="add">
        <pc:chgData name="Michael MacCoss" userId="afbd1c96-5255-4d89-b6b4-1a00a15797b0" providerId="ADAL" clId="{BF352B2D-4F82-4F6D-8762-3BDCECDDED93}" dt="2022-05-25T17:02:38.346" v="634"/>
        <pc:sldMkLst>
          <pc:docMk/>
          <pc:sldMk cId="919763811" sldId="2085"/>
        </pc:sldMkLst>
      </pc:sldChg>
      <pc:sldChg chg="add">
        <pc:chgData name="Michael MacCoss" userId="afbd1c96-5255-4d89-b6b4-1a00a15797b0" providerId="ADAL" clId="{BF352B2D-4F82-4F6D-8762-3BDCECDDED93}" dt="2022-05-25T17:02:38.346" v="634"/>
        <pc:sldMkLst>
          <pc:docMk/>
          <pc:sldMk cId="3590462678" sldId="2086"/>
        </pc:sldMkLst>
      </pc:sldChg>
      <pc:sldChg chg="add">
        <pc:chgData name="Michael MacCoss" userId="afbd1c96-5255-4d89-b6b4-1a00a15797b0" providerId="ADAL" clId="{BF352B2D-4F82-4F6D-8762-3BDCECDDED93}" dt="2022-05-25T17:02:38.346" v="634"/>
        <pc:sldMkLst>
          <pc:docMk/>
          <pc:sldMk cId="4199112912" sldId="2087"/>
        </pc:sldMkLst>
      </pc:sldChg>
      <pc:sldChg chg="add">
        <pc:chgData name="Michael MacCoss" userId="afbd1c96-5255-4d89-b6b4-1a00a15797b0" providerId="ADAL" clId="{BF352B2D-4F82-4F6D-8762-3BDCECDDED93}" dt="2022-05-25T17:02:38.346" v="634"/>
        <pc:sldMkLst>
          <pc:docMk/>
          <pc:sldMk cId="3419539224" sldId="2088"/>
        </pc:sldMkLst>
      </pc:sldChg>
      <pc:sldChg chg="add">
        <pc:chgData name="Michael MacCoss" userId="afbd1c96-5255-4d89-b6b4-1a00a15797b0" providerId="ADAL" clId="{BF352B2D-4F82-4F6D-8762-3BDCECDDED93}" dt="2022-05-25T17:02:38.346" v="634"/>
        <pc:sldMkLst>
          <pc:docMk/>
          <pc:sldMk cId="905890772" sldId="2089"/>
        </pc:sldMkLst>
      </pc:sldChg>
    </pc:docChg>
  </pc:docChgLst>
  <pc:docChgLst>
    <pc:chgData name="Michael MacCoss" userId="afbd1c96-5255-4d89-b6b4-1a00a15797b0" providerId="ADAL" clId="{C30B662B-F937-4B6D-9F70-07633D8C2ECB}"/>
    <pc:docChg chg="custSel modSld">
      <pc:chgData name="Michael MacCoss" userId="afbd1c96-5255-4d89-b6b4-1a00a15797b0" providerId="ADAL" clId="{C30B662B-F937-4B6D-9F70-07633D8C2ECB}" dt="2022-05-25T17:23:37.326" v="254" actId="20577"/>
      <pc:docMkLst>
        <pc:docMk/>
      </pc:docMkLst>
      <pc:sldChg chg="modSp mod">
        <pc:chgData name="Michael MacCoss" userId="afbd1c96-5255-4d89-b6b4-1a00a15797b0" providerId="ADAL" clId="{C30B662B-F937-4B6D-9F70-07633D8C2ECB}" dt="2022-05-25T17:23:37.326" v="254" actId="20577"/>
        <pc:sldMkLst>
          <pc:docMk/>
          <pc:sldMk cId="735433606" sldId="1980"/>
        </pc:sldMkLst>
        <pc:spChg chg="mod">
          <ac:chgData name="Michael MacCoss" userId="afbd1c96-5255-4d89-b6b4-1a00a15797b0" providerId="ADAL" clId="{C30B662B-F937-4B6D-9F70-07633D8C2ECB}" dt="2022-05-25T17:23:37.326" v="254" actId="20577"/>
          <ac:spMkLst>
            <pc:docMk/>
            <pc:sldMk cId="735433606" sldId="1980"/>
            <ac:spMk id="3" creationId="{F618D147-EC81-35DD-03F0-2D158E3B9423}"/>
          </ac:spMkLst>
        </pc:spChg>
      </pc:sldChg>
      <pc:sldChg chg="modSp mod">
        <pc:chgData name="Michael MacCoss" userId="afbd1c96-5255-4d89-b6b4-1a00a15797b0" providerId="ADAL" clId="{C30B662B-F937-4B6D-9F70-07633D8C2ECB}" dt="2022-05-25T17:22:32.505" v="183" actId="20577"/>
        <pc:sldMkLst>
          <pc:docMk/>
          <pc:sldMk cId="2417354854" sldId="1985"/>
        </pc:sldMkLst>
        <pc:spChg chg="mod">
          <ac:chgData name="Michael MacCoss" userId="afbd1c96-5255-4d89-b6b4-1a00a15797b0" providerId="ADAL" clId="{C30B662B-F937-4B6D-9F70-07633D8C2ECB}" dt="2022-05-25T17:22:32.505" v="183" actId="20577"/>
          <ac:spMkLst>
            <pc:docMk/>
            <pc:sldMk cId="2417354854" sldId="1985"/>
            <ac:spMk id="3" creationId="{F0B863FD-2205-0BB5-09DE-6B2AF0B656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A807CB-2101-4AAC-9006-5174E8D0AC9E}"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4E993B-1D72-40AA-9869-711C93EFBDA9}" type="slidenum">
              <a:rPr lang="en-US" smtClean="0"/>
              <a:t>‹#›</a:t>
            </a:fld>
            <a:endParaRPr lang="en-US"/>
          </a:p>
        </p:txBody>
      </p:sp>
    </p:spTree>
    <p:extLst>
      <p:ext uri="{BB962C8B-B14F-4D97-AF65-F5344CB8AC3E}">
        <p14:creationId xmlns:p14="http://schemas.microsoft.com/office/powerpoint/2010/main" val="3397487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H&amp;E staining is a common histological technique used to visualize tissue structures by staining different cell components with two dyes: hematoxylin and eosin. Hematoxylin stains the nucleus blue-purple, while eosin stains the cytoplasm and extracellular matrix pink. This allows pathologists to differentiate between various tissue types and identify abnormalities. </a:t>
            </a:r>
            <a:endParaRPr lang="en-US" dirty="0"/>
          </a:p>
        </p:txBody>
      </p:sp>
      <p:sp>
        <p:nvSpPr>
          <p:cNvPr id="4" name="Slide Number Placeholder 3"/>
          <p:cNvSpPr>
            <a:spLocks noGrp="1"/>
          </p:cNvSpPr>
          <p:nvPr>
            <p:ph type="sldNum" sz="quarter" idx="5"/>
          </p:nvPr>
        </p:nvSpPr>
        <p:spPr/>
        <p:txBody>
          <a:bodyPr/>
          <a:lstStyle/>
          <a:p>
            <a:fld id="{984E993B-1D72-40AA-9869-711C93EFBDA9}" type="slidenum">
              <a:rPr lang="en-US" smtClean="0"/>
              <a:t>13</a:t>
            </a:fld>
            <a:endParaRPr lang="en-US"/>
          </a:p>
        </p:txBody>
      </p:sp>
    </p:spTree>
    <p:extLst>
      <p:ext uri="{BB962C8B-B14F-4D97-AF65-F5344CB8AC3E}">
        <p14:creationId xmlns:p14="http://schemas.microsoft.com/office/powerpoint/2010/main" val="834631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scatter </a:t>
            </a:r>
          </a:p>
        </p:txBody>
      </p:sp>
      <p:sp>
        <p:nvSpPr>
          <p:cNvPr id="4" name="Slide Number Placeholder 3"/>
          <p:cNvSpPr>
            <a:spLocks noGrp="1"/>
          </p:cNvSpPr>
          <p:nvPr>
            <p:ph type="sldNum" sz="quarter" idx="5"/>
          </p:nvPr>
        </p:nvSpPr>
        <p:spPr/>
        <p:txBody>
          <a:bodyPr/>
          <a:lstStyle/>
          <a:p>
            <a:fld id="{984E993B-1D72-40AA-9869-711C93EFBDA9}" type="slidenum">
              <a:rPr lang="en-US" smtClean="0"/>
              <a:t>36</a:t>
            </a:fld>
            <a:endParaRPr lang="en-US"/>
          </a:p>
        </p:txBody>
      </p:sp>
    </p:spTree>
    <p:extLst>
      <p:ext uri="{BB962C8B-B14F-4D97-AF65-F5344CB8AC3E}">
        <p14:creationId xmlns:p14="http://schemas.microsoft.com/office/powerpoint/2010/main" val="379726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209F4-3149-80F8-33AC-065AC7FA0D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1FFDB-D306-15DE-3CFA-E595048EA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56AC00-696A-20AF-6EC7-534E11DAB1EE}"/>
              </a:ext>
            </a:extLst>
          </p:cNvPr>
          <p:cNvSpPr>
            <a:spLocks noGrp="1"/>
          </p:cNvSpPr>
          <p:nvPr>
            <p:ph type="body" idx="1"/>
          </p:nvPr>
        </p:nvSpPr>
        <p:spPr/>
        <p:txBody>
          <a:bodyPr/>
          <a:lstStyle/>
          <a:p>
            <a:r>
              <a:rPr lang="en-US" dirty="0"/>
              <a:t>Side scatter </a:t>
            </a:r>
          </a:p>
        </p:txBody>
      </p:sp>
      <p:sp>
        <p:nvSpPr>
          <p:cNvPr id="4" name="Slide Number Placeholder 3">
            <a:extLst>
              <a:ext uri="{FF2B5EF4-FFF2-40B4-BE49-F238E27FC236}">
                <a16:creationId xmlns:a16="http://schemas.microsoft.com/office/drawing/2014/main" id="{43D41D8F-F6B7-B046-BEF2-AE12DBE8112D}"/>
              </a:ext>
            </a:extLst>
          </p:cNvPr>
          <p:cNvSpPr>
            <a:spLocks noGrp="1"/>
          </p:cNvSpPr>
          <p:nvPr>
            <p:ph type="sldNum" sz="quarter" idx="5"/>
          </p:nvPr>
        </p:nvSpPr>
        <p:spPr/>
        <p:txBody>
          <a:bodyPr/>
          <a:lstStyle/>
          <a:p>
            <a:fld id="{984E993B-1D72-40AA-9869-711C93EFBDA9}" type="slidenum">
              <a:rPr lang="en-US" smtClean="0"/>
              <a:t>38</a:t>
            </a:fld>
            <a:endParaRPr lang="en-US"/>
          </a:p>
        </p:txBody>
      </p:sp>
    </p:spTree>
    <p:extLst>
      <p:ext uri="{BB962C8B-B14F-4D97-AF65-F5344CB8AC3E}">
        <p14:creationId xmlns:p14="http://schemas.microsoft.com/office/powerpoint/2010/main" val="191513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F4909-2A99-F3C9-0737-D53F75FB1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4432D2-EE74-00CA-9366-BC8A933809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2F7DE-DF21-6B4B-2412-90EF30153F51}"/>
              </a:ext>
            </a:extLst>
          </p:cNvPr>
          <p:cNvSpPr>
            <a:spLocks noGrp="1"/>
          </p:cNvSpPr>
          <p:nvPr>
            <p:ph type="body" idx="1"/>
          </p:nvPr>
        </p:nvSpPr>
        <p:spPr/>
        <p:txBody>
          <a:bodyPr/>
          <a:lstStyle/>
          <a:p>
            <a:r>
              <a:rPr lang="en-US" dirty="0"/>
              <a:t>Side scatter </a:t>
            </a:r>
          </a:p>
        </p:txBody>
      </p:sp>
      <p:sp>
        <p:nvSpPr>
          <p:cNvPr id="4" name="Slide Number Placeholder 3">
            <a:extLst>
              <a:ext uri="{FF2B5EF4-FFF2-40B4-BE49-F238E27FC236}">
                <a16:creationId xmlns:a16="http://schemas.microsoft.com/office/drawing/2014/main" id="{7BA12C54-05B8-3EB2-4889-7B3D36D2F0E8}"/>
              </a:ext>
            </a:extLst>
          </p:cNvPr>
          <p:cNvSpPr>
            <a:spLocks noGrp="1"/>
          </p:cNvSpPr>
          <p:nvPr>
            <p:ph type="sldNum" sz="quarter" idx="5"/>
          </p:nvPr>
        </p:nvSpPr>
        <p:spPr/>
        <p:txBody>
          <a:bodyPr/>
          <a:lstStyle/>
          <a:p>
            <a:fld id="{984E993B-1D72-40AA-9869-711C93EFBDA9}" type="slidenum">
              <a:rPr lang="en-US" smtClean="0"/>
              <a:t>39</a:t>
            </a:fld>
            <a:endParaRPr lang="en-US"/>
          </a:p>
        </p:txBody>
      </p:sp>
    </p:spTree>
    <p:extLst>
      <p:ext uri="{BB962C8B-B14F-4D97-AF65-F5344CB8AC3E}">
        <p14:creationId xmlns:p14="http://schemas.microsoft.com/office/powerpoint/2010/main" val="3544278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F0379-F1A3-E65D-E5C2-0613BC227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252C2-3AA7-9275-5035-88ECAF7B5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E1EA-422E-5950-2DE7-149B94F36F77}"/>
              </a:ext>
            </a:extLst>
          </p:cNvPr>
          <p:cNvSpPr>
            <a:spLocks noGrp="1"/>
          </p:cNvSpPr>
          <p:nvPr>
            <p:ph type="body" idx="1"/>
          </p:nvPr>
        </p:nvSpPr>
        <p:spPr/>
        <p:txBody>
          <a:bodyPr/>
          <a:lstStyle/>
          <a:p>
            <a:r>
              <a:rPr lang="en-US" dirty="0"/>
              <a:t>Side scatter </a:t>
            </a:r>
          </a:p>
        </p:txBody>
      </p:sp>
      <p:sp>
        <p:nvSpPr>
          <p:cNvPr id="4" name="Slide Number Placeholder 3">
            <a:extLst>
              <a:ext uri="{FF2B5EF4-FFF2-40B4-BE49-F238E27FC236}">
                <a16:creationId xmlns:a16="http://schemas.microsoft.com/office/drawing/2014/main" id="{4C940403-1CB1-28A2-B574-1D35025A6581}"/>
              </a:ext>
            </a:extLst>
          </p:cNvPr>
          <p:cNvSpPr>
            <a:spLocks noGrp="1"/>
          </p:cNvSpPr>
          <p:nvPr>
            <p:ph type="sldNum" sz="quarter" idx="5"/>
          </p:nvPr>
        </p:nvSpPr>
        <p:spPr/>
        <p:txBody>
          <a:bodyPr/>
          <a:lstStyle/>
          <a:p>
            <a:fld id="{984E993B-1D72-40AA-9869-711C93EFBDA9}" type="slidenum">
              <a:rPr lang="en-US" smtClean="0"/>
              <a:t>40</a:t>
            </a:fld>
            <a:endParaRPr lang="en-US"/>
          </a:p>
        </p:txBody>
      </p:sp>
    </p:spTree>
    <p:extLst>
      <p:ext uri="{BB962C8B-B14F-4D97-AF65-F5344CB8AC3E}">
        <p14:creationId xmlns:p14="http://schemas.microsoft.com/office/powerpoint/2010/main" val="926973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78417-4A14-CDD0-398B-E42140937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C35F1-5CA3-943F-0CE2-1C9C2A81E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E1CFFC-77B4-96B1-B29E-512771102E21}"/>
              </a:ext>
            </a:extLst>
          </p:cNvPr>
          <p:cNvSpPr>
            <a:spLocks noGrp="1"/>
          </p:cNvSpPr>
          <p:nvPr>
            <p:ph type="body" idx="1"/>
          </p:nvPr>
        </p:nvSpPr>
        <p:spPr/>
        <p:txBody>
          <a:bodyPr/>
          <a:lstStyle/>
          <a:p>
            <a:r>
              <a:rPr lang="en-US" dirty="0"/>
              <a:t>Side scatter </a:t>
            </a:r>
          </a:p>
        </p:txBody>
      </p:sp>
      <p:sp>
        <p:nvSpPr>
          <p:cNvPr id="4" name="Slide Number Placeholder 3">
            <a:extLst>
              <a:ext uri="{FF2B5EF4-FFF2-40B4-BE49-F238E27FC236}">
                <a16:creationId xmlns:a16="http://schemas.microsoft.com/office/drawing/2014/main" id="{EDE892F7-7E61-845A-723B-18E5E98BC53D}"/>
              </a:ext>
            </a:extLst>
          </p:cNvPr>
          <p:cNvSpPr>
            <a:spLocks noGrp="1"/>
          </p:cNvSpPr>
          <p:nvPr>
            <p:ph type="sldNum" sz="quarter" idx="5"/>
          </p:nvPr>
        </p:nvSpPr>
        <p:spPr/>
        <p:txBody>
          <a:bodyPr/>
          <a:lstStyle/>
          <a:p>
            <a:fld id="{984E993B-1D72-40AA-9869-711C93EFBDA9}" type="slidenum">
              <a:rPr lang="en-US" smtClean="0"/>
              <a:t>41</a:t>
            </a:fld>
            <a:endParaRPr lang="en-US"/>
          </a:p>
        </p:txBody>
      </p:sp>
    </p:spTree>
    <p:extLst>
      <p:ext uri="{BB962C8B-B14F-4D97-AF65-F5344CB8AC3E}">
        <p14:creationId xmlns:p14="http://schemas.microsoft.com/office/powerpoint/2010/main" val="1469680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85B5B-DCFC-4DE7-5370-47F27104F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894F8-845E-F439-4B15-1BE6C2E1D6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9233D-5EBC-A887-5A35-965B7A20D685}"/>
              </a:ext>
            </a:extLst>
          </p:cNvPr>
          <p:cNvSpPr>
            <a:spLocks noGrp="1"/>
          </p:cNvSpPr>
          <p:nvPr>
            <p:ph type="body" idx="1"/>
          </p:nvPr>
        </p:nvSpPr>
        <p:spPr/>
        <p:txBody>
          <a:bodyPr/>
          <a:lstStyle/>
          <a:p>
            <a:r>
              <a:rPr lang="en-US" dirty="0"/>
              <a:t>Side scatter </a:t>
            </a:r>
          </a:p>
        </p:txBody>
      </p:sp>
      <p:sp>
        <p:nvSpPr>
          <p:cNvPr id="4" name="Slide Number Placeholder 3">
            <a:extLst>
              <a:ext uri="{FF2B5EF4-FFF2-40B4-BE49-F238E27FC236}">
                <a16:creationId xmlns:a16="http://schemas.microsoft.com/office/drawing/2014/main" id="{C81CDF67-C17A-683A-BD4C-2F93445BBA8A}"/>
              </a:ext>
            </a:extLst>
          </p:cNvPr>
          <p:cNvSpPr>
            <a:spLocks noGrp="1"/>
          </p:cNvSpPr>
          <p:nvPr>
            <p:ph type="sldNum" sz="quarter" idx="5"/>
          </p:nvPr>
        </p:nvSpPr>
        <p:spPr/>
        <p:txBody>
          <a:bodyPr/>
          <a:lstStyle/>
          <a:p>
            <a:fld id="{984E993B-1D72-40AA-9869-711C93EFBDA9}" type="slidenum">
              <a:rPr lang="en-US" smtClean="0"/>
              <a:t>42</a:t>
            </a:fld>
            <a:endParaRPr lang="en-US"/>
          </a:p>
        </p:txBody>
      </p:sp>
    </p:spTree>
    <p:extLst>
      <p:ext uri="{BB962C8B-B14F-4D97-AF65-F5344CB8AC3E}">
        <p14:creationId xmlns:p14="http://schemas.microsoft.com/office/powerpoint/2010/main" val="1695394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7DAAE-76FB-F270-5F1A-8B92E2E1C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71542-BC49-47F9-2408-252CEDB2E8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7FCE4-168F-B05A-0B8C-3109B601E963}"/>
              </a:ext>
            </a:extLst>
          </p:cNvPr>
          <p:cNvSpPr>
            <a:spLocks noGrp="1"/>
          </p:cNvSpPr>
          <p:nvPr>
            <p:ph type="body" idx="1"/>
          </p:nvPr>
        </p:nvSpPr>
        <p:spPr/>
        <p:txBody>
          <a:bodyPr/>
          <a:lstStyle/>
          <a:p>
            <a:r>
              <a:rPr lang="en-US" dirty="0"/>
              <a:t>Side scatter </a:t>
            </a:r>
          </a:p>
        </p:txBody>
      </p:sp>
      <p:sp>
        <p:nvSpPr>
          <p:cNvPr id="4" name="Slide Number Placeholder 3">
            <a:extLst>
              <a:ext uri="{FF2B5EF4-FFF2-40B4-BE49-F238E27FC236}">
                <a16:creationId xmlns:a16="http://schemas.microsoft.com/office/drawing/2014/main" id="{594071AA-8BFB-65DC-912C-91AFA4481449}"/>
              </a:ext>
            </a:extLst>
          </p:cNvPr>
          <p:cNvSpPr>
            <a:spLocks noGrp="1"/>
          </p:cNvSpPr>
          <p:nvPr>
            <p:ph type="sldNum" sz="quarter" idx="5"/>
          </p:nvPr>
        </p:nvSpPr>
        <p:spPr/>
        <p:txBody>
          <a:bodyPr/>
          <a:lstStyle/>
          <a:p>
            <a:fld id="{984E993B-1D72-40AA-9869-711C93EFBDA9}" type="slidenum">
              <a:rPr lang="en-US" smtClean="0"/>
              <a:t>43</a:t>
            </a:fld>
            <a:endParaRPr lang="en-US"/>
          </a:p>
        </p:txBody>
      </p:sp>
    </p:spTree>
    <p:extLst>
      <p:ext uri="{BB962C8B-B14F-4D97-AF65-F5344CB8AC3E}">
        <p14:creationId xmlns:p14="http://schemas.microsoft.com/office/powerpoint/2010/main" val="1939298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5EC9D-CAD4-22F8-A6DB-8733C8BB0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1E7C27-E595-25C2-C69A-D99F35E97F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4D57FF-A21C-E47A-8FB3-9D2B3B3202C1}"/>
              </a:ext>
            </a:extLst>
          </p:cNvPr>
          <p:cNvSpPr>
            <a:spLocks noGrp="1"/>
          </p:cNvSpPr>
          <p:nvPr>
            <p:ph type="body" idx="1"/>
          </p:nvPr>
        </p:nvSpPr>
        <p:spPr/>
        <p:txBody>
          <a:bodyPr/>
          <a:lstStyle/>
          <a:p>
            <a:r>
              <a:rPr lang="en-US" dirty="0"/>
              <a:t>Side scatter </a:t>
            </a:r>
          </a:p>
        </p:txBody>
      </p:sp>
      <p:sp>
        <p:nvSpPr>
          <p:cNvPr id="4" name="Slide Number Placeholder 3">
            <a:extLst>
              <a:ext uri="{FF2B5EF4-FFF2-40B4-BE49-F238E27FC236}">
                <a16:creationId xmlns:a16="http://schemas.microsoft.com/office/drawing/2014/main" id="{139287EA-EF48-5681-31F5-2009A81037CA}"/>
              </a:ext>
            </a:extLst>
          </p:cNvPr>
          <p:cNvSpPr>
            <a:spLocks noGrp="1"/>
          </p:cNvSpPr>
          <p:nvPr>
            <p:ph type="sldNum" sz="quarter" idx="5"/>
          </p:nvPr>
        </p:nvSpPr>
        <p:spPr/>
        <p:txBody>
          <a:bodyPr/>
          <a:lstStyle/>
          <a:p>
            <a:fld id="{984E993B-1D72-40AA-9869-711C93EFBDA9}" type="slidenum">
              <a:rPr lang="en-US" smtClean="0"/>
              <a:t>44</a:t>
            </a:fld>
            <a:endParaRPr lang="en-US"/>
          </a:p>
        </p:txBody>
      </p:sp>
    </p:spTree>
    <p:extLst>
      <p:ext uri="{BB962C8B-B14F-4D97-AF65-F5344CB8AC3E}">
        <p14:creationId xmlns:p14="http://schemas.microsoft.com/office/powerpoint/2010/main" val="4090411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propidium iodide (PI), 7-aminoactinomycin D (7-AAD), and DRAQ7 are used to stain non-viable cells.  Antibodies exhibit nonspecific binding in dead cells. Greater fluorescence due to increased content of accessible free amines allows dead cells to be easily distinguished from live cells.</a:t>
            </a:r>
          </a:p>
          <a:p>
            <a:endParaRPr lang="en-US" dirty="0"/>
          </a:p>
        </p:txBody>
      </p:sp>
      <p:sp>
        <p:nvSpPr>
          <p:cNvPr id="4" name="Slide Number Placeholder 3"/>
          <p:cNvSpPr>
            <a:spLocks noGrp="1"/>
          </p:cNvSpPr>
          <p:nvPr>
            <p:ph type="sldNum" sz="quarter" idx="5"/>
          </p:nvPr>
        </p:nvSpPr>
        <p:spPr/>
        <p:txBody>
          <a:bodyPr/>
          <a:lstStyle/>
          <a:p>
            <a:fld id="{984E993B-1D72-40AA-9869-711C93EFBDA9}" type="slidenum">
              <a:rPr lang="en-US" smtClean="0"/>
              <a:t>45</a:t>
            </a:fld>
            <a:endParaRPr lang="en-US"/>
          </a:p>
        </p:txBody>
      </p:sp>
    </p:spTree>
    <p:extLst>
      <p:ext uri="{BB962C8B-B14F-4D97-AF65-F5344CB8AC3E}">
        <p14:creationId xmlns:p14="http://schemas.microsoft.com/office/powerpoint/2010/main" val="3063711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4E993B-1D72-40AA-9869-711C93EFBDA9}" type="slidenum">
              <a:rPr lang="en-US" smtClean="0"/>
              <a:t>49</a:t>
            </a:fld>
            <a:endParaRPr lang="en-US"/>
          </a:p>
        </p:txBody>
      </p:sp>
    </p:spTree>
    <p:extLst>
      <p:ext uri="{BB962C8B-B14F-4D97-AF65-F5344CB8AC3E}">
        <p14:creationId xmlns:p14="http://schemas.microsoft.com/office/powerpoint/2010/main" val="217946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In addition to immunofluorescence the antibodies can be linked to an enzyme that converts a substrate into an insoluble colored precipitate that can be viewed under a standard light microscope. This is called chromogenic immunohistochemistry.</a:t>
            </a:r>
          </a:p>
          <a:p>
            <a:endParaRPr lang="en-US" sz="2400" dirty="0"/>
          </a:p>
          <a:p>
            <a:r>
              <a:rPr lang="en-US" sz="2400" dirty="0"/>
              <a:t>The most widely used chromogen is 3,3'-diaminobenzidine (DAB), which produces a brown precipitate. Other common chromogens include aminoethyl carbazole (AEC, red), Fast Red (red), and </a:t>
            </a:r>
            <a:r>
              <a:rPr lang="en-US" sz="2400" dirty="0" err="1"/>
              <a:t>nitroblue</a:t>
            </a:r>
            <a:r>
              <a:rPr lang="en-US" sz="2400" dirty="0"/>
              <a:t> tetrazolium/5-bromo-4-chloro-3-indolyl phosphate (NBT/BCIP, blue/purple).</a:t>
            </a:r>
          </a:p>
          <a:p>
            <a:endParaRPr lang="en-US" sz="2400" dirty="0"/>
          </a:p>
          <a:p>
            <a:r>
              <a:rPr lang="en-US" sz="3600" dirty="0"/>
              <a:t>A key advantage of chromogenic IHC is that it creates permanent stains that can be viewed with conventional light microscopy, without requiring specialized fluorescence equipment. The stained slides can be counterstained (often with hematoxylin for nuclear visualization), </a:t>
            </a:r>
            <a:r>
              <a:rPr lang="en-US" sz="3600" dirty="0" err="1"/>
              <a:t>coverslipped</a:t>
            </a:r>
            <a:r>
              <a:rPr lang="en-US" sz="3600" dirty="0"/>
              <a:t>, and archived for long-term storage and future reference, as the signal doesn't fade over time like fluorescent labels.</a:t>
            </a:r>
            <a:endParaRPr lang="en-US" sz="2400" dirty="0"/>
          </a:p>
        </p:txBody>
      </p:sp>
      <p:sp>
        <p:nvSpPr>
          <p:cNvPr id="4" name="Slide Number Placeholder 3"/>
          <p:cNvSpPr>
            <a:spLocks noGrp="1"/>
          </p:cNvSpPr>
          <p:nvPr>
            <p:ph type="sldNum" sz="quarter" idx="5"/>
          </p:nvPr>
        </p:nvSpPr>
        <p:spPr/>
        <p:txBody>
          <a:bodyPr/>
          <a:lstStyle/>
          <a:p>
            <a:fld id="{984E993B-1D72-40AA-9869-711C93EFBDA9}" type="slidenum">
              <a:rPr lang="en-US" smtClean="0"/>
              <a:t>14</a:t>
            </a:fld>
            <a:endParaRPr lang="en-US"/>
          </a:p>
        </p:txBody>
      </p:sp>
    </p:spTree>
    <p:extLst>
      <p:ext uri="{BB962C8B-B14F-4D97-AF65-F5344CB8AC3E}">
        <p14:creationId xmlns:p14="http://schemas.microsoft.com/office/powerpoint/2010/main" val="3969825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arding"/>
              </a:rPr>
              <a:t>his figure illustrates the technological progression of MS-based proteomics over time. The journey begins with bulk tissue analysis (left), which provided averaged protein profiles without spatial context, and proceeds to grid-like approaches with higher spatial resolution (right).</a:t>
            </a:r>
            <a:endParaRPr lang="en-US" dirty="0"/>
          </a:p>
        </p:txBody>
      </p:sp>
      <p:sp>
        <p:nvSpPr>
          <p:cNvPr id="4" name="Slide Number Placeholder 3"/>
          <p:cNvSpPr>
            <a:spLocks noGrp="1"/>
          </p:cNvSpPr>
          <p:nvPr>
            <p:ph type="sldNum" sz="quarter" idx="5"/>
          </p:nvPr>
        </p:nvSpPr>
        <p:spPr/>
        <p:txBody>
          <a:bodyPr/>
          <a:lstStyle/>
          <a:p>
            <a:fld id="{984E993B-1D72-40AA-9869-711C93EFBDA9}" type="slidenum">
              <a:rPr lang="en-US" smtClean="0"/>
              <a:t>15</a:t>
            </a:fld>
            <a:endParaRPr lang="en-US"/>
          </a:p>
        </p:txBody>
      </p:sp>
    </p:spTree>
    <p:extLst>
      <p:ext uri="{BB962C8B-B14F-4D97-AF65-F5344CB8AC3E}">
        <p14:creationId xmlns:p14="http://schemas.microsoft.com/office/powerpoint/2010/main" val="50482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 Transparent EVA thermoplastic film </a:t>
            </a:r>
            <a:r>
              <a:rPr lang="en-US" dirty="0" err="1"/>
              <a:t>isapplied</a:t>
            </a:r>
            <a:r>
              <a:rPr lang="en-US" dirty="0"/>
              <a:t> to the surface of a routine tissue </a:t>
            </a:r>
            <a:r>
              <a:rPr lang="en-US" dirty="0" err="1"/>
              <a:t>sectionmounted</a:t>
            </a:r>
            <a:r>
              <a:rPr lang="en-US" dirty="0"/>
              <a:t> on a glass slide. The tissue-EVA </a:t>
            </a:r>
            <a:r>
              <a:rPr lang="en-US" dirty="0" err="1"/>
              <a:t>filmsandwich</a:t>
            </a:r>
            <a:r>
              <a:rPr lang="en-US" dirty="0"/>
              <a:t> is viewed under a microscope, and </a:t>
            </a:r>
            <a:r>
              <a:rPr lang="en-US" dirty="0" err="1"/>
              <a:t>thecells</a:t>
            </a:r>
            <a:r>
              <a:rPr lang="en-US" dirty="0"/>
              <a:t> of interest are positioned in the center of </a:t>
            </a:r>
            <a:r>
              <a:rPr lang="en-US" dirty="0" err="1"/>
              <a:t>thefield</a:t>
            </a:r>
            <a:r>
              <a:rPr lang="en-US" dirty="0"/>
              <a:t>. (B) A focused laser beam coaxial with </a:t>
            </a:r>
            <a:r>
              <a:rPr lang="en-US" dirty="0" err="1"/>
              <a:t>themicroscope</a:t>
            </a:r>
            <a:r>
              <a:rPr lang="en-US" dirty="0"/>
              <a:t> optics is pulsed to activate the </a:t>
            </a:r>
            <a:r>
              <a:rPr lang="en-US" dirty="0" err="1"/>
              <a:t>film,causing</a:t>
            </a:r>
            <a:r>
              <a:rPr lang="en-US" dirty="0"/>
              <a:t> it to become focally adhesive and fuse </a:t>
            </a:r>
            <a:r>
              <a:rPr lang="en-US" dirty="0" err="1"/>
              <a:t>tothe</a:t>
            </a:r>
            <a:r>
              <a:rPr lang="en-US" dirty="0"/>
              <a:t> selected underlying cells in the tissue section.(C) When the EVA film is removed from the </a:t>
            </a:r>
            <a:r>
              <a:rPr lang="en-US" dirty="0" err="1"/>
              <a:t>tissuesection</a:t>
            </a:r>
            <a:r>
              <a:rPr lang="en-US" dirty="0"/>
              <a:t>, the selected cells remain adherent to </a:t>
            </a:r>
            <a:r>
              <a:rPr lang="en-US" dirty="0" err="1"/>
              <a:t>thefilm</a:t>
            </a:r>
            <a:r>
              <a:rPr lang="en-US" dirty="0"/>
              <a:t> surface. The film is then placed directly </a:t>
            </a:r>
            <a:r>
              <a:rPr lang="en-US" dirty="0" err="1"/>
              <a:t>intothe</a:t>
            </a:r>
            <a:r>
              <a:rPr lang="en-US" dirty="0"/>
              <a:t> DNA, RNA, or enzyme buffer. The cellular ma-</a:t>
            </a:r>
            <a:r>
              <a:rPr lang="en-US" dirty="0" err="1"/>
              <a:t>terial</a:t>
            </a:r>
            <a:r>
              <a:rPr lang="en-US" dirty="0"/>
              <a:t> detaches from the film and is ready for stan-</a:t>
            </a:r>
            <a:r>
              <a:rPr lang="en-US" dirty="0" err="1"/>
              <a:t>dard</a:t>
            </a:r>
            <a:r>
              <a:rPr lang="en-US" dirty="0"/>
              <a:t> processing.</a:t>
            </a:r>
          </a:p>
        </p:txBody>
      </p:sp>
      <p:sp>
        <p:nvSpPr>
          <p:cNvPr id="4" name="Slide Number Placeholder 3"/>
          <p:cNvSpPr>
            <a:spLocks noGrp="1"/>
          </p:cNvSpPr>
          <p:nvPr>
            <p:ph type="sldNum" sz="quarter" idx="5"/>
          </p:nvPr>
        </p:nvSpPr>
        <p:spPr/>
        <p:txBody>
          <a:bodyPr/>
          <a:lstStyle/>
          <a:p>
            <a:fld id="{984E993B-1D72-40AA-9869-711C93EFBDA9}" type="slidenum">
              <a:rPr lang="en-US" smtClean="0"/>
              <a:t>17</a:t>
            </a:fld>
            <a:endParaRPr lang="en-US"/>
          </a:p>
        </p:txBody>
      </p:sp>
    </p:spTree>
    <p:extLst>
      <p:ext uri="{BB962C8B-B14F-4D97-AF65-F5344CB8AC3E}">
        <p14:creationId xmlns:p14="http://schemas.microsoft.com/office/powerpoint/2010/main" val="986060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latin typeface="Harding"/>
              </a:rPr>
              <a:t>a</a:t>
            </a:r>
            <a:r>
              <a:rPr lang="en-US" b="0" i="0" dirty="0">
                <a:solidFill>
                  <a:srgbClr val="222222"/>
                </a:solidFill>
                <a:effectLst/>
                <a:latin typeface="Harding"/>
              </a:rPr>
              <a:t>, DVP sample isolation workflow to profile primary melanoma. </a:t>
            </a:r>
            <a:r>
              <a:rPr lang="en-US" b="1" i="0" dirty="0">
                <a:solidFill>
                  <a:srgbClr val="222222"/>
                </a:solidFill>
                <a:effectLst/>
                <a:latin typeface="Harding"/>
              </a:rPr>
              <a:t>b</a:t>
            </a:r>
            <a:r>
              <a:rPr lang="en-US" b="0" i="0" dirty="0">
                <a:solidFill>
                  <a:srgbClr val="222222"/>
                </a:solidFill>
                <a:effectLst/>
                <a:latin typeface="Harding"/>
              </a:rPr>
              <a:t>, DVP applied to primary melanoma immunohistochemically stained for the melanocyte marker SOX10 and the melanoma marker CD146. Left panel: stained melanoma tissue on a PEN glass membrane slide. Right panel: pathology-guided annotation of different tissue regions. Scale bar, 1 mm. </a:t>
            </a:r>
            <a:r>
              <a:rPr lang="en-US" b="1" i="0" dirty="0">
                <a:solidFill>
                  <a:srgbClr val="222222"/>
                </a:solidFill>
                <a:effectLst/>
                <a:latin typeface="Harding"/>
              </a:rPr>
              <a:t>c</a:t>
            </a:r>
            <a:r>
              <a:rPr lang="en-US" b="0" i="0" dirty="0">
                <a:solidFill>
                  <a:srgbClr val="222222"/>
                </a:solidFill>
                <a:effectLst/>
                <a:latin typeface="Harding"/>
              </a:rPr>
              <a:t>, Pathologist-guided and ML-based cell classification based on CD146 and SOX10 staining intensity and spatial localization: normal melanocytes, stromal cells, melanoma in situ, CD146-low melanoma, CD146-high melanoma, radial growth melanoma and vertical growth melanoma. Right lower panel: frequency of classes predicted by unsupervised ML (</a:t>
            </a:r>
            <a:r>
              <a:rPr lang="en-US" b="0" i="1" dirty="0">
                <a:solidFill>
                  <a:srgbClr val="222222"/>
                </a:solidFill>
                <a:effectLst/>
                <a:latin typeface="Harding"/>
              </a:rPr>
              <a:t>k</a:t>
            </a:r>
            <a:r>
              <a:rPr lang="en-US" b="0" i="0" dirty="0">
                <a:solidFill>
                  <a:srgbClr val="222222"/>
                </a:solidFill>
                <a:effectLst/>
                <a:latin typeface="Harding"/>
              </a:rPr>
              <a:t>-means clustering). </a:t>
            </a:r>
            <a:endParaRPr lang="en-US" dirty="0"/>
          </a:p>
        </p:txBody>
      </p:sp>
      <p:sp>
        <p:nvSpPr>
          <p:cNvPr id="4" name="Slide Number Placeholder 3"/>
          <p:cNvSpPr>
            <a:spLocks noGrp="1"/>
          </p:cNvSpPr>
          <p:nvPr>
            <p:ph type="sldNum" sz="quarter" idx="5"/>
          </p:nvPr>
        </p:nvSpPr>
        <p:spPr/>
        <p:txBody>
          <a:bodyPr/>
          <a:lstStyle/>
          <a:p>
            <a:fld id="{984E993B-1D72-40AA-9869-711C93EFBDA9}" type="slidenum">
              <a:rPr lang="en-US" smtClean="0"/>
              <a:t>21</a:t>
            </a:fld>
            <a:endParaRPr lang="en-US"/>
          </a:p>
        </p:txBody>
      </p:sp>
    </p:spTree>
    <p:extLst>
      <p:ext uri="{BB962C8B-B14F-4D97-AF65-F5344CB8AC3E}">
        <p14:creationId xmlns:p14="http://schemas.microsoft.com/office/powerpoint/2010/main" val="4191830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Exon 4a – PNS-Tau … Tau that circulates in peripheral nervous system</a:t>
            </a:r>
          </a:p>
        </p:txBody>
      </p:sp>
      <p:sp>
        <p:nvSpPr>
          <p:cNvPr id="4" name="Slide Number Placeholder 3"/>
          <p:cNvSpPr>
            <a:spLocks noGrp="1"/>
          </p:cNvSpPr>
          <p:nvPr>
            <p:ph type="sldNum" sz="quarter" idx="5"/>
          </p:nvPr>
        </p:nvSpPr>
        <p:spPr/>
        <p:txBody>
          <a:bodyPr/>
          <a:lstStyle/>
          <a:p>
            <a:fld id="{5F91C457-A0CD-4DAB-901B-F613478DF5D2}" type="slidenum">
              <a:rPr lang="en-US" smtClean="0"/>
              <a:t>28</a:t>
            </a:fld>
            <a:endParaRPr lang="en-US"/>
          </a:p>
        </p:txBody>
      </p:sp>
    </p:spTree>
    <p:extLst>
      <p:ext uri="{BB962C8B-B14F-4D97-AF65-F5344CB8AC3E}">
        <p14:creationId xmlns:p14="http://schemas.microsoft.com/office/powerpoint/2010/main" val="4030105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Exon 4a – PNS-Tau … Tau that circulates in peripheral nervous system</a:t>
            </a:r>
          </a:p>
        </p:txBody>
      </p:sp>
      <p:sp>
        <p:nvSpPr>
          <p:cNvPr id="4" name="Slide Number Placeholder 3"/>
          <p:cNvSpPr>
            <a:spLocks noGrp="1"/>
          </p:cNvSpPr>
          <p:nvPr>
            <p:ph type="sldNum" sz="quarter" idx="5"/>
          </p:nvPr>
        </p:nvSpPr>
        <p:spPr/>
        <p:txBody>
          <a:bodyPr/>
          <a:lstStyle/>
          <a:p>
            <a:fld id="{5F91C457-A0CD-4DAB-901B-F613478DF5D2}" type="slidenum">
              <a:rPr lang="en-US" smtClean="0"/>
              <a:t>29</a:t>
            </a:fld>
            <a:endParaRPr lang="en-US"/>
          </a:p>
        </p:txBody>
      </p:sp>
    </p:spTree>
    <p:extLst>
      <p:ext uri="{BB962C8B-B14F-4D97-AF65-F5344CB8AC3E}">
        <p14:creationId xmlns:p14="http://schemas.microsoft.com/office/powerpoint/2010/main" val="768676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Exon 4a – PNS-Tau … Tau that circulates in peripheral nervous system</a:t>
            </a:r>
          </a:p>
        </p:txBody>
      </p:sp>
      <p:sp>
        <p:nvSpPr>
          <p:cNvPr id="4" name="Slide Number Placeholder 3"/>
          <p:cNvSpPr>
            <a:spLocks noGrp="1"/>
          </p:cNvSpPr>
          <p:nvPr>
            <p:ph type="sldNum" sz="quarter" idx="5"/>
          </p:nvPr>
        </p:nvSpPr>
        <p:spPr/>
        <p:txBody>
          <a:bodyPr/>
          <a:lstStyle/>
          <a:p>
            <a:fld id="{5F91C457-A0CD-4DAB-901B-F613478DF5D2}" type="slidenum">
              <a:rPr lang="en-US" smtClean="0"/>
              <a:t>30</a:t>
            </a:fld>
            <a:endParaRPr lang="en-US"/>
          </a:p>
        </p:txBody>
      </p:sp>
    </p:spTree>
    <p:extLst>
      <p:ext uri="{BB962C8B-B14F-4D97-AF65-F5344CB8AC3E}">
        <p14:creationId xmlns:p14="http://schemas.microsoft.com/office/powerpoint/2010/main" val="274337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Exon 4a – PNS-Tau … Tau that circulates in peripheral nervous system</a:t>
            </a:r>
          </a:p>
        </p:txBody>
      </p:sp>
      <p:sp>
        <p:nvSpPr>
          <p:cNvPr id="4" name="Slide Number Placeholder 3"/>
          <p:cNvSpPr>
            <a:spLocks noGrp="1"/>
          </p:cNvSpPr>
          <p:nvPr>
            <p:ph type="sldNum" sz="quarter" idx="5"/>
          </p:nvPr>
        </p:nvSpPr>
        <p:spPr/>
        <p:txBody>
          <a:bodyPr/>
          <a:lstStyle/>
          <a:p>
            <a:fld id="{5F91C457-A0CD-4DAB-901B-F613478DF5D2}" type="slidenum">
              <a:rPr lang="en-US" smtClean="0"/>
              <a:t>31</a:t>
            </a:fld>
            <a:endParaRPr lang="en-US"/>
          </a:p>
        </p:txBody>
      </p:sp>
    </p:spTree>
    <p:extLst>
      <p:ext uri="{BB962C8B-B14F-4D97-AF65-F5344CB8AC3E}">
        <p14:creationId xmlns:p14="http://schemas.microsoft.com/office/powerpoint/2010/main" val="3612307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A07E-BD69-B601-6C16-F80AEC0EFE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3D9CC0-5DB9-CCB7-7DB7-C8FB300D73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E09F98-A710-9871-A72A-CC01E1FC2630}"/>
              </a:ext>
            </a:extLst>
          </p:cNvPr>
          <p:cNvSpPr>
            <a:spLocks noGrp="1"/>
          </p:cNvSpPr>
          <p:nvPr>
            <p:ph type="dt" sz="half" idx="10"/>
          </p:nvPr>
        </p:nvSpPr>
        <p:spPr/>
        <p:txBody>
          <a:bodyPr/>
          <a:lstStyle/>
          <a:p>
            <a:fld id="{71095734-5BD5-402B-B16B-0E373D195572}" type="datetimeFigureOut">
              <a:rPr lang="en-US" smtClean="0"/>
              <a:t>5/13/2025</a:t>
            </a:fld>
            <a:endParaRPr lang="en-US"/>
          </a:p>
        </p:txBody>
      </p:sp>
      <p:sp>
        <p:nvSpPr>
          <p:cNvPr id="5" name="Footer Placeholder 4">
            <a:extLst>
              <a:ext uri="{FF2B5EF4-FFF2-40B4-BE49-F238E27FC236}">
                <a16:creationId xmlns:a16="http://schemas.microsoft.com/office/drawing/2014/main" id="{D18A718F-28B9-0B09-14F2-504069362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19320-D6E1-A81A-0A58-2CEA98B46DC7}"/>
              </a:ext>
            </a:extLst>
          </p:cNvPr>
          <p:cNvSpPr>
            <a:spLocks noGrp="1"/>
          </p:cNvSpPr>
          <p:nvPr>
            <p:ph type="sldNum" sz="quarter" idx="12"/>
          </p:nvPr>
        </p:nvSpPr>
        <p:spPr/>
        <p:txBody>
          <a:bodyPr/>
          <a:lstStyle/>
          <a:p>
            <a:fld id="{E9A87879-353E-487E-A81E-C46F6048E28F}" type="slidenum">
              <a:rPr lang="en-US" smtClean="0"/>
              <a:t>‹#›</a:t>
            </a:fld>
            <a:endParaRPr lang="en-US"/>
          </a:p>
        </p:txBody>
      </p:sp>
    </p:spTree>
    <p:extLst>
      <p:ext uri="{BB962C8B-B14F-4D97-AF65-F5344CB8AC3E}">
        <p14:creationId xmlns:p14="http://schemas.microsoft.com/office/powerpoint/2010/main" val="1710991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6578-9C0F-A026-5243-8B671EB253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18E9FD-D89F-1A1A-2616-1B28F92074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EF5066-6E21-CB01-2907-99106ABF838F}"/>
              </a:ext>
            </a:extLst>
          </p:cNvPr>
          <p:cNvSpPr>
            <a:spLocks noGrp="1"/>
          </p:cNvSpPr>
          <p:nvPr>
            <p:ph type="dt" sz="half" idx="10"/>
          </p:nvPr>
        </p:nvSpPr>
        <p:spPr/>
        <p:txBody>
          <a:bodyPr/>
          <a:lstStyle/>
          <a:p>
            <a:fld id="{71095734-5BD5-402B-B16B-0E373D195572}" type="datetimeFigureOut">
              <a:rPr lang="en-US" smtClean="0"/>
              <a:t>5/13/2025</a:t>
            </a:fld>
            <a:endParaRPr lang="en-US"/>
          </a:p>
        </p:txBody>
      </p:sp>
      <p:sp>
        <p:nvSpPr>
          <p:cNvPr id="5" name="Footer Placeholder 4">
            <a:extLst>
              <a:ext uri="{FF2B5EF4-FFF2-40B4-BE49-F238E27FC236}">
                <a16:creationId xmlns:a16="http://schemas.microsoft.com/office/drawing/2014/main" id="{4BEBDF69-CA7B-797C-6675-CC79CF1A1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3646A8-96E0-5376-FCDD-FA042F3D4365}"/>
              </a:ext>
            </a:extLst>
          </p:cNvPr>
          <p:cNvSpPr>
            <a:spLocks noGrp="1"/>
          </p:cNvSpPr>
          <p:nvPr>
            <p:ph type="sldNum" sz="quarter" idx="12"/>
          </p:nvPr>
        </p:nvSpPr>
        <p:spPr/>
        <p:txBody>
          <a:bodyPr/>
          <a:lstStyle/>
          <a:p>
            <a:fld id="{E9A87879-353E-487E-A81E-C46F6048E28F}" type="slidenum">
              <a:rPr lang="en-US" smtClean="0"/>
              <a:t>‹#›</a:t>
            </a:fld>
            <a:endParaRPr lang="en-US"/>
          </a:p>
        </p:txBody>
      </p:sp>
    </p:spTree>
    <p:extLst>
      <p:ext uri="{BB962C8B-B14F-4D97-AF65-F5344CB8AC3E}">
        <p14:creationId xmlns:p14="http://schemas.microsoft.com/office/powerpoint/2010/main" val="2866049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17AEB7-11D8-6C60-4970-D15D64BE38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1508F5-A8BE-0FFB-8647-911B72E9DB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C1DFBB-D2E9-C5B1-520B-42DB07004237}"/>
              </a:ext>
            </a:extLst>
          </p:cNvPr>
          <p:cNvSpPr>
            <a:spLocks noGrp="1"/>
          </p:cNvSpPr>
          <p:nvPr>
            <p:ph type="dt" sz="half" idx="10"/>
          </p:nvPr>
        </p:nvSpPr>
        <p:spPr/>
        <p:txBody>
          <a:bodyPr/>
          <a:lstStyle/>
          <a:p>
            <a:fld id="{71095734-5BD5-402B-B16B-0E373D195572}" type="datetimeFigureOut">
              <a:rPr lang="en-US" smtClean="0"/>
              <a:t>5/13/2025</a:t>
            </a:fld>
            <a:endParaRPr lang="en-US"/>
          </a:p>
        </p:txBody>
      </p:sp>
      <p:sp>
        <p:nvSpPr>
          <p:cNvPr id="5" name="Footer Placeholder 4">
            <a:extLst>
              <a:ext uri="{FF2B5EF4-FFF2-40B4-BE49-F238E27FC236}">
                <a16:creationId xmlns:a16="http://schemas.microsoft.com/office/drawing/2014/main" id="{F9532BD3-5DA0-B939-AB50-7A12B475E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8A904C-5B64-7810-B019-60419D347526}"/>
              </a:ext>
            </a:extLst>
          </p:cNvPr>
          <p:cNvSpPr>
            <a:spLocks noGrp="1"/>
          </p:cNvSpPr>
          <p:nvPr>
            <p:ph type="sldNum" sz="quarter" idx="12"/>
          </p:nvPr>
        </p:nvSpPr>
        <p:spPr/>
        <p:txBody>
          <a:bodyPr/>
          <a:lstStyle/>
          <a:p>
            <a:fld id="{E9A87879-353E-487E-A81E-C46F6048E28F}" type="slidenum">
              <a:rPr lang="en-US" smtClean="0"/>
              <a:t>‹#›</a:t>
            </a:fld>
            <a:endParaRPr lang="en-US"/>
          </a:p>
        </p:txBody>
      </p:sp>
    </p:spTree>
    <p:extLst>
      <p:ext uri="{BB962C8B-B14F-4D97-AF65-F5344CB8AC3E}">
        <p14:creationId xmlns:p14="http://schemas.microsoft.com/office/powerpoint/2010/main" val="2889020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7882-BC26-44FD-A561-2F1DFEFF0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A5EA3C-9063-464C-8256-555E2B825C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46E661-8E42-44E3-9134-FDC65FDF0A23}"/>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5/13/2025</a:t>
            </a:fld>
            <a:endParaRPr lang="en-US"/>
          </a:p>
        </p:txBody>
      </p:sp>
      <p:sp>
        <p:nvSpPr>
          <p:cNvPr id="5" name="Footer Placeholder 4">
            <a:extLst>
              <a:ext uri="{FF2B5EF4-FFF2-40B4-BE49-F238E27FC236}">
                <a16:creationId xmlns:a16="http://schemas.microsoft.com/office/drawing/2014/main" id="{F2F0598F-B1AE-4A12-9647-5E2AEDC308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F25CB3-DC05-41FE-8608-F32ECDEACB6A}"/>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30415382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18E0F-4D79-49B6-9E1C-342AA6A91094}"/>
              </a:ext>
            </a:extLst>
          </p:cNvPr>
          <p:cNvSpPr>
            <a:spLocks noGrp="1"/>
          </p:cNvSpPr>
          <p:nvPr>
            <p:ph idx="1"/>
          </p:nvPr>
        </p:nvSpPr>
        <p:spPr>
          <a:xfrm>
            <a:off x="838200" y="1283771"/>
            <a:ext cx="10515600" cy="48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505857-183C-4D7C-BF42-4ABA2FA0585A}"/>
              </a:ext>
            </a:extLst>
          </p:cNvPr>
          <p:cNvSpPr>
            <a:spLocks noGrp="1"/>
          </p:cNvSpPr>
          <p:nvPr>
            <p:ph type="title"/>
          </p:nvPr>
        </p:nvSpPr>
        <p:spPr>
          <a:xfrm>
            <a:off x="1930400" y="159646"/>
            <a:ext cx="9423400" cy="804829"/>
          </a:xfrm>
        </p:spPr>
        <p:txBody>
          <a:bodyPr/>
          <a:lstStyle/>
          <a:p>
            <a:r>
              <a:rPr lang="en-US"/>
              <a:t>Click to edit Master title style</a:t>
            </a:r>
          </a:p>
        </p:txBody>
      </p:sp>
    </p:spTree>
    <p:extLst>
      <p:ext uri="{BB962C8B-B14F-4D97-AF65-F5344CB8AC3E}">
        <p14:creationId xmlns:p14="http://schemas.microsoft.com/office/powerpoint/2010/main" val="2385661676"/>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3CBA-9664-4302-A725-3135C2523C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E6BA3A-6247-4FDE-BEF1-58A2B619F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5212121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1173-8B74-4FF1-AEF8-F4E3BF4BFC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30F532-6E0F-4519-A964-44D1018B97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54A22B-9DC6-4187-A88A-3914A35978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1EE4B6-2FDE-4BB0-B41E-6CCD7A1A6F0E}"/>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5/13/2025</a:t>
            </a:fld>
            <a:endParaRPr lang="en-US"/>
          </a:p>
        </p:txBody>
      </p:sp>
      <p:sp>
        <p:nvSpPr>
          <p:cNvPr id="6" name="Footer Placeholder 5">
            <a:extLst>
              <a:ext uri="{FF2B5EF4-FFF2-40B4-BE49-F238E27FC236}">
                <a16:creationId xmlns:a16="http://schemas.microsoft.com/office/drawing/2014/main" id="{E9B2BDA1-4BF2-4F1B-A1C7-4D2A2CEAD0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BEC23BB-3B39-49A5-A4A0-0C6E55779A90}"/>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378364716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931A-8ACF-4FD2-8823-4328D0D99747}"/>
              </a:ext>
            </a:extLst>
          </p:cNvPr>
          <p:cNvSpPr>
            <a:spLocks noGrp="1"/>
          </p:cNvSpPr>
          <p:nvPr>
            <p:ph type="title"/>
          </p:nvPr>
        </p:nvSpPr>
        <p:spPr>
          <a:xfrm>
            <a:off x="1965203" y="54463"/>
            <a:ext cx="9390185" cy="1012337"/>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0D6651-4B76-4A7F-98A2-FDF5EBA18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CB448-FE18-45D0-B2EE-68CED8C29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CBA641-BC1D-4B51-B9C3-459A62AEE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CFDB27-E941-4CD5-B7CF-11C397BE70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06929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D6071-1E95-4473-AF7D-D9BA02C8563B}"/>
              </a:ext>
            </a:extLst>
          </p:cNvPr>
          <p:cNvSpPr>
            <a:spLocks noGrp="1"/>
          </p:cNvSpPr>
          <p:nvPr>
            <p:ph type="title"/>
          </p:nvPr>
        </p:nvSpPr>
        <p:spPr>
          <a:xfrm>
            <a:off x="2016368" y="0"/>
            <a:ext cx="9337431" cy="1065467"/>
          </a:xfrm>
        </p:spPr>
        <p:txBody>
          <a:bodyPr/>
          <a:lstStyle/>
          <a:p>
            <a:r>
              <a:rPr lang="en-US"/>
              <a:t>Click to edit Master title style</a:t>
            </a:r>
          </a:p>
        </p:txBody>
      </p:sp>
    </p:spTree>
    <p:extLst>
      <p:ext uri="{BB962C8B-B14F-4D97-AF65-F5344CB8AC3E}">
        <p14:creationId xmlns:p14="http://schemas.microsoft.com/office/powerpoint/2010/main" val="339164419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134222"/>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D95E-C892-420D-B2BB-D2035D0F2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259BBE-445A-45A0-B4BB-E5BB8C267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E89375-CFE0-470E-8AAA-55DF2C641F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745675-DC08-4C0B-8275-9C100A76FAD4}"/>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5/13/2025</a:t>
            </a:fld>
            <a:endParaRPr lang="en-US"/>
          </a:p>
        </p:txBody>
      </p:sp>
      <p:sp>
        <p:nvSpPr>
          <p:cNvPr id="6" name="Footer Placeholder 5">
            <a:extLst>
              <a:ext uri="{FF2B5EF4-FFF2-40B4-BE49-F238E27FC236}">
                <a16:creationId xmlns:a16="http://schemas.microsoft.com/office/drawing/2014/main" id="{63528546-7FBC-454C-8B0E-1B374BABCC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CB8E6FE-78B4-4153-9619-2B6C3C277001}"/>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695200232"/>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98A7-AB83-D184-DC3A-909723CB56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EE4693-C753-7AC3-4F91-623DC472E6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2F668-8712-3021-6736-A208F69A254D}"/>
              </a:ext>
            </a:extLst>
          </p:cNvPr>
          <p:cNvSpPr>
            <a:spLocks noGrp="1"/>
          </p:cNvSpPr>
          <p:nvPr>
            <p:ph type="dt" sz="half" idx="10"/>
          </p:nvPr>
        </p:nvSpPr>
        <p:spPr/>
        <p:txBody>
          <a:bodyPr/>
          <a:lstStyle/>
          <a:p>
            <a:fld id="{71095734-5BD5-402B-B16B-0E373D195572}" type="datetimeFigureOut">
              <a:rPr lang="en-US" smtClean="0"/>
              <a:t>5/13/2025</a:t>
            </a:fld>
            <a:endParaRPr lang="en-US"/>
          </a:p>
        </p:txBody>
      </p:sp>
      <p:sp>
        <p:nvSpPr>
          <p:cNvPr id="5" name="Footer Placeholder 4">
            <a:extLst>
              <a:ext uri="{FF2B5EF4-FFF2-40B4-BE49-F238E27FC236}">
                <a16:creationId xmlns:a16="http://schemas.microsoft.com/office/drawing/2014/main" id="{77AA3430-C093-2B99-60C9-2989ACBDB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85E8B-B60A-669C-9869-DD8971CCA587}"/>
              </a:ext>
            </a:extLst>
          </p:cNvPr>
          <p:cNvSpPr>
            <a:spLocks noGrp="1"/>
          </p:cNvSpPr>
          <p:nvPr>
            <p:ph type="sldNum" sz="quarter" idx="12"/>
          </p:nvPr>
        </p:nvSpPr>
        <p:spPr/>
        <p:txBody>
          <a:bodyPr/>
          <a:lstStyle/>
          <a:p>
            <a:fld id="{E9A87879-353E-487E-A81E-C46F6048E28F}" type="slidenum">
              <a:rPr lang="en-US" smtClean="0"/>
              <a:t>‹#›</a:t>
            </a:fld>
            <a:endParaRPr lang="en-US"/>
          </a:p>
        </p:txBody>
      </p:sp>
    </p:spTree>
    <p:extLst>
      <p:ext uri="{BB962C8B-B14F-4D97-AF65-F5344CB8AC3E}">
        <p14:creationId xmlns:p14="http://schemas.microsoft.com/office/powerpoint/2010/main" val="797488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EDE2-A75B-4CCB-B5D9-181CC74CD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35ABEF-9190-4CA2-8D91-81459C59B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CB0DC-89CF-4CE2-BEA7-B260738A8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6821685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C805-E4C4-4D94-9314-3237B1BD9B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22F13-50FE-4213-9716-B401665FB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057637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98AC0-0E42-4C5F-A091-8D19A40ED4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1C8621-31B3-4DC6-9B9A-15253FE017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C3B5A-B6FB-44BC-923A-EBECDB615F31}"/>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5/13/2025</a:t>
            </a:fld>
            <a:endParaRPr lang="en-US"/>
          </a:p>
        </p:txBody>
      </p:sp>
      <p:sp>
        <p:nvSpPr>
          <p:cNvPr id="5" name="Footer Placeholder 4">
            <a:extLst>
              <a:ext uri="{FF2B5EF4-FFF2-40B4-BE49-F238E27FC236}">
                <a16:creationId xmlns:a16="http://schemas.microsoft.com/office/drawing/2014/main" id="{A29775D4-CF08-46B9-8002-B9243C67C2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C39EF4B-96CE-417A-A9CA-EC8BDD56F1CD}"/>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195127353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2C10D-17A6-104A-B799-05A642F03467}" type="slidenum">
              <a:rPr kumimoji="0" lang="en-US" sz="1200" b="0" i="0" u="none" strike="noStrike" kern="1200" cap="none" spc="0" normalizeH="0" baseline="0" noProof="0" smtClean="0">
                <a:ln>
                  <a:noFill/>
                </a:ln>
                <a:solidFill>
                  <a:prstClr val="black">
                    <a:tint val="75000"/>
                  </a:prstClr>
                </a:solidFill>
                <a:effectLst/>
                <a:uLnTx/>
                <a:uFillTx/>
                <a:latin typeface="Book Antiqua"/>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Book Antiqua"/>
              <a:ea typeface="+mn-ea"/>
              <a:cs typeface="Arial" charset="0"/>
            </a:endParaRPr>
          </a:p>
        </p:txBody>
      </p:sp>
    </p:spTree>
    <p:extLst>
      <p:ext uri="{BB962C8B-B14F-4D97-AF65-F5344CB8AC3E}">
        <p14:creationId xmlns:p14="http://schemas.microsoft.com/office/powerpoint/2010/main" val="7360169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A6D32-8C4A-467C-AFD3-CA8D21A6B82E}"/>
              </a:ext>
            </a:extLst>
          </p:cNvPr>
          <p:cNvSpPr>
            <a:spLocks noGrp="1"/>
          </p:cNvSpPr>
          <p:nvPr>
            <p:ph type="dt" sz="half" idx="10"/>
          </p:nvPr>
        </p:nvSpPr>
        <p:spPr/>
        <p:txBody>
          <a:bodyPr/>
          <a:lstStyle/>
          <a:p>
            <a:fld id="{ABF568CE-D0B9-47AD-B7C7-52FB72F43F94}" type="datetimeFigureOut">
              <a:rPr lang="en-US" smtClean="0"/>
              <a:t>5/13/2025</a:t>
            </a:fld>
            <a:endParaRPr lang="en-US"/>
          </a:p>
        </p:txBody>
      </p:sp>
      <p:sp>
        <p:nvSpPr>
          <p:cNvPr id="3" name="Footer Placeholder 2">
            <a:extLst>
              <a:ext uri="{FF2B5EF4-FFF2-40B4-BE49-F238E27FC236}">
                <a16:creationId xmlns:a16="http://schemas.microsoft.com/office/drawing/2014/main" id="{A96C90EF-69D3-6E90-AE64-11B92902DF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378669-C252-A234-34B5-33691026A3F9}"/>
              </a:ext>
            </a:extLst>
          </p:cNvPr>
          <p:cNvSpPr>
            <a:spLocks noGrp="1"/>
          </p:cNvSpPr>
          <p:nvPr>
            <p:ph type="sldNum" sz="quarter" idx="12"/>
          </p:nvPr>
        </p:nvSpPr>
        <p:spPr/>
        <p:txBody>
          <a:bodyPr/>
          <a:lstStyle/>
          <a:p>
            <a:fld id="{D3604B89-1469-4F7F-A84E-F5F61FABBF71}" type="slidenum">
              <a:rPr lang="en-US" smtClean="0"/>
              <a:t>‹#›</a:t>
            </a:fld>
            <a:endParaRPr lang="en-US"/>
          </a:p>
        </p:txBody>
      </p:sp>
    </p:spTree>
    <p:extLst>
      <p:ext uri="{BB962C8B-B14F-4D97-AF65-F5344CB8AC3E}">
        <p14:creationId xmlns:p14="http://schemas.microsoft.com/office/powerpoint/2010/main" val="3149563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F27E-FC60-A21A-34C2-39DBEC7168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681747-4329-D67A-CE99-1F70FBFBAE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E26C7-7059-1F5E-A1C5-0D62DB5528E4}"/>
              </a:ext>
            </a:extLst>
          </p:cNvPr>
          <p:cNvSpPr>
            <a:spLocks noGrp="1"/>
          </p:cNvSpPr>
          <p:nvPr>
            <p:ph type="dt" sz="half" idx="10"/>
          </p:nvPr>
        </p:nvSpPr>
        <p:spPr/>
        <p:txBody>
          <a:bodyPr/>
          <a:lstStyle/>
          <a:p>
            <a:fld id="{71095734-5BD5-402B-B16B-0E373D195572}" type="datetimeFigureOut">
              <a:rPr lang="en-US" smtClean="0"/>
              <a:t>5/13/2025</a:t>
            </a:fld>
            <a:endParaRPr lang="en-US"/>
          </a:p>
        </p:txBody>
      </p:sp>
      <p:sp>
        <p:nvSpPr>
          <p:cNvPr id="5" name="Footer Placeholder 4">
            <a:extLst>
              <a:ext uri="{FF2B5EF4-FFF2-40B4-BE49-F238E27FC236}">
                <a16:creationId xmlns:a16="http://schemas.microsoft.com/office/drawing/2014/main" id="{FE8C3E79-4E7C-8DDB-1CE7-8DAB27B55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8872F-F1FC-E731-4B2A-9DB2C4E01A37}"/>
              </a:ext>
            </a:extLst>
          </p:cNvPr>
          <p:cNvSpPr>
            <a:spLocks noGrp="1"/>
          </p:cNvSpPr>
          <p:nvPr>
            <p:ph type="sldNum" sz="quarter" idx="12"/>
          </p:nvPr>
        </p:nvSpPr>
        <p:spPr/>
        <p:txBody>
          <a:bodyPr/>
          <a:lstStyle/>
          <a:p>
            <a:fld id="{E9A87879-353E-487E-A81E-C46F6048E28F}" type="slidenum">
              <a:rPr lang="en-US" smtClean="0"/>
              <a:t>‹#›</a:t>
            </a:fld>
            <a:endParaRPr lang="en-US"/>
          </a:p>
        </p:txBody>
      </p:sp>
    </p:spTree>
    <p:extLst>
      <p:ext uri="{BB962C8B-B14F-4D97-AF65-F5344CB8AC3E}">
        <p14:creationId xmlns:p14="http://schemas.microsoft.com/office/powerpoint/2010/main" val="1419183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E808E-7F62-46C0-399A-7CEEC1B0B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1CEA0D-326E-8694-F89D-BFA30E4506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8622EB-245C-551F-BC02-F67F4F0220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7DB33-D601-1352-CB3C-7226258222F4}"/>
              </a:ext>
            </a:extLst>
          </p:cNvPr>
          <p:cNvSpPr>
            <a:spLocks noGrp="1"/>
          </p:cNvSpPr>
          <p:nvPr>
            <p:ph type="dt" sz="half" idx="10"/>
          </p:nvPr>
        </p:nvSpPr>
        <p:spPr/>
        <p:txBody>
          <a:bodyPr/>
          <a:lstStyle/>
          <a:p>
            <a:fld id="{71095734-5BD5-402B-B16B-0E373D195572}" type="datetimeFigureOut">
              <a:rPr lang="en-US" smtClean="0"/>
              <a:t>5/13/2025</a:t>
            </a:fld>
            <a:endParaRPr lang="en-US"/>
          </a:p>
        </p:txBody>
      </p:sp>
      <p:sp>
        <p:nvSpPr>
          <p:cNvPr id="6" name="Footer Placeholder 5">
            <a:extLst>
              <a:ext uri="{FF2B5EF4-FFF2-40B4-BE49-F238E27FC236}">
                <a16:creationId xmlns:a16="http://schemas.microsoft.com/office/drawing/2014/main" id="{4EB5ED1C-ECA0-167B-C40D-DC9F29116C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07F93-BF03-BAAC-2591-1173BC22BA70}"/>
              </a:ext>
            </a:extLst>
          </p:cNvPr>
          <p:cNvSpPr>
            <a:spLocks noGrp="1"/>
          </p:cNvSpPr>
          <p:nvPr>
            <p:ph type="sldNum" sz="quarter" idx="12"/>
          </p:nvPr>
        </p:nvSpPr>
        <p:spPr/>
        <p:txBody>
          <a:bodyPr/>
          <a:lstStyle/>
          <a:p>
            <a:fld id="{E9A87879-353E-487E-A81E-C46F6048E28F}" type="slidenum">
              <a:rPr lang="en-US" smtClean="0"/>
              <a:t>‹#›</a:t>
            </a:fld>
            <a:endParaRPr lang="en-US"/>
          </a:p>
        </p:txBody>
      </p:sp>
    </p:spTree>
    <p:extLst>
      <p:ext uri="{BB962C8B-B14F-4D97-AF65-F5344CB8AC3E}">
        <p14:creationId xmlns:p14="http://schemas.microsoft.com/office/powerpoint/2010/main" val="2087906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038F2-C9CE-A3CE-D591-77975BAD83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1E47CC-E771-E09F-7962-5CA36E6BC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82C7D7-1409-8ED3-7A40-FB13EEB893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AB062A-0773-A2F4-79A3-9350B81389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26F8B1-7AAC-D007-0F75-7E942C5A07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201FBA-547D-65ED-E16F-2F7F7184FD5F}"/>
              </a:ext>
            </a:extLst>
          </p:cNvPr>
          <p:cNvSpPr>
            <a:spLocks noGrp="1"/>
          </p:cNvSpPr>
          <p:nvPr>
            <p:ph type="dt" sz="half" idx="10"/>
          </p:nvPr>
        </p:nvSpPr>
        <p:spPr/>
        <p:txBody>
          <a:bodyPr/>
          <a:lstStyle/>
          <a:p>
            <a:fld id="{71095734-5BD5-402B-B16B-0E373D195572}" type="datetimeFigureOut">
              <a:rPr lang="en-US" smtClean="0"/>
              <a:t>5/13/2025</a:t>
            </a:fld>
            <a:endParaRPr lang="en-US"/>
          </a:p>
        </p:txBody>
      </p:sp>
      <p:sp>
        <p:nvSpPr>
          <p:cNvPr id="8" name="Footer Placeholder 7">
            <a:extLst>
              <a:ext uri="{FF2B5EF4-FFF2-40B4-BE49-F238E27FC236}">
                <a16:creationId xmlns:a16="http://schemas.microsoft.com/office/drawing/2014/main" id="{5C71D5C6-3C33-7C1A-ED01-1F2F54E174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9602FF-8C7E-9FBF-6E13-1FE09396B370}"/>
              </a:ext>
            </a:extLst>
          </p:cNvPr>
          <p:cNvSpPr>
            <a:spLocks noGrp="1"/>
          </p:cNvSpPr>
          <p:nvPr>
            <p:ph type="sldNum" sz="quarter" idx="12"/>
          </p:nvPr>
        </p:nvSpPr>
        <p:spPr/>
        <p:txBody>
          <a:bodyPr/>
          <a:lstStyle/>
          <a:p>
            <a:fld id="{E9A87879-353E-487E-A81E-C46F6048E28F}" type="slidenum">
              <a:rPr lang="en-US" smtClean="0"/>
              <a:t>‹#›</a:t>
            </a:fld>
            <a:endParaRPr lang="en-US"/>
          </a:p>
        </p:txBody>
      </p:sp>
    </p:spTree>
    <p:extLst>
      <p:ext uri="{BB962C8B-B14F-4D97-AF65-F5344CB8AC3E}">
        <p14:creationId xmlns:p14="http://schemas.microsoft.com/office/powerpoint/2010/main" val="402230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CD1B-C373-D368-5807-E8CF2DE8B3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45E2B1-07CE-7C57-66C6-9029E7749249}"/>
              </a:ext>
            </a:extLst>
          </p:cNvPr>
          <p:cNvSpPr>
            <a:spLocks noGrp="1"/>
          </p:cNvSpPr>
          <p:nvPr>
            <p:ph type="dt" sz="half" idx="10"/>
          </p:nvPr>
        </p:nvSpPr>
        <p:spPr/>
        <p:txBody>
          <a:bodyPr/>
          <a:lstStyle/>
          <a:p>
            <a:fld id="{71095734-5BD5-402B-B16B-0E373D195572}" type="datetimeFigureOut">
              <a:rPr lang="en-US" smtClean="0"/>
              <a:t>5/13/2025</a:t>
            </a:fld>
            <a:endParaRPr lang="en-US"/>
          </a:p>
        </p:txBody>
      </p:sp>
      <p:sp>
        <p:nvSpPr>
          <p:cNvPr id="4" name="Footer Placeholder 3">
            <a:extLst>
              <a:ext uri="{FF2B5EF4-FFF2-40B4-BE49-F238E27FC236}">
                <a16:creationId xmlns:a16="http://schemas.microsoft.com/office/drawing/2014/main" id="{7EABA7A1-596C-9D04-0E22-1292BFC840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BE6846-2DBF-B7D1-7BAB-64F9D2712B28}"/>
              </a:ext>
            </a:extLst>
          </p:cNvPr>
          <p:cNvSpPr>
            <a:spLocks noGrp="1"/>
          </p:cNvSpPr>
          <p:nvPr>
            <p:ph type="sldNum" sz="quarter" idx="12"/>
          </p:nvPr>
        </p:nvSpPr>
        <p:spPr/>
        <p:txBody>
          <a:bodyPr/>
          <a:lstStyle/>
          <a:p>
            <a:fld id="{E9A87879-353E-487E-A81E-C46F6048E28F}" type="slidenum">
              <a:rPr lang="en-US" smtClean="0"/>
              <a:t>‹#›</a:t>
            </a:fld>
            <a:endParaRPr lang="en-US"/>
          </a:p>
        </p:txBody>
      </p:sp>
    </p:spTree>
    <p:extLst>
      <p:ext uri="{BB962C8B-B14F-4D97-AF65-F5344CB8AC3E}">
        <p14:creationId xmlns:p14="http://schemas.microsoft.com/office/powerpoint/2010/main" val="662567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32C7B6-D360-37BF-134E-92F74B3C397B}"/>
              </a:ext>
            </a:extLst>
          </p:cNvPr>
          <p:cNvSpPr>
            <a:spLocks noGrp="1"/>
          </p:cNvSpPr>
          <p:nvPr>
            <p:ph type="dt" sz="half" idx="10"/>
          </p:nvPr>
        </p:nvSpPr>
        <p:spPr/>
        <p:txBody>
          <a:bodyPr/>
          <a:lstStyle/>
          <a:p>
            <a:fld id="{71095734-5BD5-402B-B16B-0E373D195572}" type="datetimeFigureOut">
              <a:rPr lang="en-US" smtClean="0"/>
              <a:t>5/13/2025</a:t>
            </a:fld>
            <a:endParaRPr lang="en-US"/>
          </a:p>
        </p:txBody>
      </p:sp>
      <p:sp>
        <p:nvSpPr>
          <p:cNvPr id="3" name="Footer Placeholder 2">
            <a:extLst>
              <a:ext uri="{FF2B5EF4-FFF2-40B4-BE49-F238E27FC236}">
                <a16:creationId xmlns:a16="http://schemas.microsoft.com/office/drawing/2014/main" id="{C59A3BD0-AE04-8942-C79E-FDBF785AA2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4E4BC0-89C9-33D8-8CA6-A6D3CFC8BC35}"/>
              </a:ext>
            </a:extLst>
          </p:cNvPr>
          <p:cNvSpPr>
            <a:spLocks noGrp="1"/>
          </p:cNvSpPr>
          <p:nvPr>
            <p:ph type="sldNum" sz="quarter" idx="12"/>
          </p:nvPr>
        </p:nvSpPr>
        <p:spPr/>
        <p:txBody>
          <a:bodyPr/>
          <a:lstStyle/>
          <a:p>
            <a:fld id="{E9A87879-353E-487E-A81E-C46F6048E28F}" type="slidenum">
              <a:rPr lang="en-US" smtClean="0"/>
              <a:t>‹#›</a:t>
            </a:fld>
            <a:endParaRPr lang="en-US"/>
          </a:p>
        </p:txBody>
      </p:sp>
    </p:spTree>
    <p:extLst>
      <p:ext uri="{BB962C8B-B14F-4D97-AF65-F5344CB8AC3E}">
        <p14:creationId xmlns:p14="http://schemas.microsoft.com/office/powerpoint/2010/main" val="37535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54E7-2708-0CA2-E206-0CF1C9EB76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1EA5AE-17C8-0B42-2A96-85C6BAF933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515B14-4B85-4AB6-B5A1-F21BA713BE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4D49C9-FB95-4E53-730B-5FAA19B63AC2}"/>
              </a:ext>
            </a:extLst>
          </p:cNvPr>
          <p:cNvSpPr>
            <a:spLocks noGrp="1"/>
          </p:cNvSpPr>
          <p:nvPr>
            <p:ph type="dt" sz="half" idx="10"/>
          </p:nvPr>
        </p:nvSpPr>
        <p:spPr/>
        <p:txBody>
          <a:bodyPr/>
          <a:lstStyle/>
          <a:p>
            <a:fld id="{71095734-5BD5-402B-B16B-0E373D195572}" type="datetimeFigureOut">
              <a:rPr lang="en-US" smtClean="0"/>
              <a:t>5/13/2025</a:t>
            </a:fld>
            <a:endParaRPr lang="en-US"/>
          </a:p>
        </p:txBody>
      </p:sp>
      <p:sp>
        <p:nvSpPr>
          <p:cNvPr id="6" name="Footer Placeholder 5">
            <a:extLst>
              <a:ext uri="{FF2B5EF4-FFF2-40B4-BE49-F238E27FC236}">
                <a16:creationId xmlns:a16="http://schemas.microsoft.com/office/drawing/2014/main" id="{CF99717B-0324-B7FC-D2AC-4E43922CE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B2220C-D8A0-8C14-BC40-1CF6652600AA}"/>
              </a:ext>
            </a:extLst>
          </p:cNvPr>
          <p:cNvSpPr>
            <a:spLocks noGrp="1"/>
          </p:cNvSpPr>
          <p:nvPr>
            <p:ph type="sldNum" sz="quarter" idx="12"/>
          </p:nvPr>
        </p:nvSpPr>
        <p:spPr/>
        <p:txBody>
          <a:bodyPr/>
          <a:lstStyle/>
          <a:p>
            <a:fld id="{E9A87879-353E-487E-A81E-C46F6048E28F}" type="slidenum">
              <a:rPr lang="en-US" smtClean="0"/>
              <a:t>‹#›</a:t>
            </a:fld>
            <a:endParaRPr lang="en-US"/>
          </a:p>
        </p:txBody>
      </p:sp>
    </p:spTree>
    <p:extLst>
      <p:ext uri="{BB962C8B-B14F-4D97-AF65-F5344CB8AC3E}">
        <p14:creationId xmlns:p14="http://schemas.microsoft.com/office/powerpoint/2010/main" val="1370713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0EFF-C55D-2CCD-B98B-52CDAA5AF6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9550F4-9BD8-1289-031B-1E64B74E6E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5AC475-4307-79E8-67CD-5C775FF434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3F4C93-DC73-25DA-69DB-28644AD6D47B}"/>
              </a:ext>
            </a:extLst>
          </p:cNvPr>
          <p:cNvSpPr>
            <a:spLocks noGrp="1"/>
          </p:cNvSpPr>
          <p:nvPr>
            <p:ph type="dt" sz="half" idx="10"/>
          </p:nvPr>
        </p:nvSpPr>
        <p:spPr/>
        <p:txBody>
          <a:bodyPr/>
          <a:lstStyle/>
          <a:p>
            <a:fld id="{71095734-5BD5-402B-B16B-0E373D195572}" type="datetimeFigureOut">
              <a:rPr lang="en-US" smtClean="0"/>
              <a:t>5/13/2025</a:t>
            </a:fld>
            <a:endParaRPr lang="en-US"/>
          </a:p>
        </p:txBody>
      </p:sp>
      <p:sp>
        <p:nvSpPr>
          <p:cNvPr id="6" name="Footer Placeholder 5">
            <a:extLst>
              <a:ext uri="{FF2B5EF4-FFF2-40B4-BE49-F238E27FC236}">
                <a16:creationId xmlns:a16="http://schemas.microsoft.com/office/drawing/2014/main" id="{469B2A8F-0953-086A-F1C2-958976793A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6AC0D3-0E60-6051-C155-33DEA821FF7F}"/>
              </a:ext>
            </a:extLst>
          </p:cNvPr>
          <p:cNvSpPr>
            <a:spLocks noGrp="1"/>
          </p:cNvSpPr>
          <p:nvPr>
            <p:ph type="sldNum" sz="quarter" idx="12"/>
          </p:nvPr>
        </p:nvSpPr>
        <p:spPr/>
        <p:txBody>
          <a:bodyPr/>
          <a:lstStyle/>
          <a:p>
            <a:fld id="{E9A87879-353E-487E-A81E-C46F6048E28F}" type="slidenum">
              <a:rPr lang="en-US" smtClean="0"/>
              <a:t>‹#›</a:t>
            </a:fld>
            <a:endParaRPr lang="en-US"/>
          </a:p>
        </p:txBody>
      </p:sp>
    </p:spTree>
    <p:extLst>
      <p:ext uri="{BB962C8B-B14F-4D97-AF65-F5344CB8AC3E}">
        <p14:creationId xmlns:p14="http://schemas.microsoft.com/office/powerpoint/2010/main" val="257335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6DB88B-0D14-02D5-301B-0376E69FC4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0F81A9-61E7-D683-FCDE-95EBCA7314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A2412-0980-3CDD-E272-0D9C959C7C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95734-5BD5-402B-B16B-0E373D195572}" type="datetimeFigureOut">
              <a:rPr lang="en-US" smtClean="0"/>
              <a:t>5/13/2025</a:t>
            </a:fld>
            <a:endParaRPr lang="en-US"/>
          </a:p>
        </p:txBody>
      </p:sp>
      <p:sp>
        <p:nvSpPr>
          <p:cNvPr id="5" name="Footer Placeholder 4">
            <a:extLst>
              <a:ext uri="{FF2B5EF4-FFF2-40B4-BE49-F238E27FC236}">
                <a16:creationId xmlns:a16="http://schemas.microsoft.com/office/drawing/2014/main" id="{CC720EE2-5FB8-FEE9-DAA6-09B519611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5F04FE-C460-9653-A42C-682B316156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A87879-353E-487E-A81E-C46F6048E28F}" type="slidenum">
              <a:rPr lang="en-US" smtClean="0"/>
              <a:t>‹#›</a:t>
            </a:fld>
            <a:endParaRPr lang="en-US"/>
          </a:p>
        </p:txBody>
      </p:sp>
    </p:spTree>
    <p:extLst>
      <p:ext uri="{BB962C8B-B14F-4D97-AF65-F5344CB8AC3E}">
        <p14:creationId xmlns:p14="http://schemas.microsoft.com/office/powerpoint/2010/main" val="674281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4"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86772E-6F30-4B79-BA5D-47485A0DDBAA}"/>
              </a:ext>
            </a:extLst>
          </p:cNvPr>
          <p:cNvSpPr>
            <a:spLocks noGrp="1"/>
          </p:cNvSpPr>
          <p:nvPr>
            <p:ph type="body" idx="1"/>
          </p:nvPr>
        </p:nvSpPr>
        <p:spPr>
          <a:xfrm>
            <a:off x="838200" y="1253330"/>
            <a:ext cx="10515600" cy="47899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FA7FB2D-20CA-49C2-B502-36B1EB87EAF0}"/>
              </a:ext>
            </a:extLst>
          </p:cNvPr>
          <p:cNvSpPr>
            <a:spLocks noGrp="1"/>
          </p:cNvSpPr>
          <p:nvPr>
            <p:ph type="title"/>
          </p:nvPr>
        </p:nvSpPr>
        <p:spPr>
          <a:xfrm>
            <a:off x="1930400" y="18256"/>
            <a:ext cx="9423400" cy="104721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031215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FD4A7F-4108-E59C-4D63-9FCACFCB9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BFCA6E-6008-1B7A-3BF0-C88AE2B3DC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B7E5C-B8B5-35F3-463A-26D34B3871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BF568CE-D0B9-47AD-B7C7-52FB72F43F94}" type="datetimeFigureOut">
              <a:rPr lang="en-US" smtClean="0"/>
              <a:t>5/13/2025</a:t>
            </a:fld>
            <a:endParaRPr lang="en-US"/>
          </a:p>
        </p:txBody>
      </p:sp>
      <p:sp>
        <p:nvSpPr>
          <p:cNvPr id="5" name="Footer Placeholder 4">
            <a:extLst>
              <a:ext uri="{FF2B5EF4-FFF2-40B4-BE49-F238E27FC236}">
                <a16:creationId xmlns:a16="http://schemas.microsoft.com/office/drawing/2014/main" id="{9D29862B-8938-D3C7-E5C6-9CD30B0223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757B0EA-4DA1-B79C-17A5-310ED3AE1B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604B89-1469-4F7F-A84E-F5F61FABBF71}" type="slidenum">
              <a:rPr lang="en-US" smtClean="0"/>
              <a:t>‹#›</a:t>
            </a:fld>
            <a:endParaRPr lang="en-US"/>
          </a:p>
        </p:txBody>
      </p:sp>
    </p:spTree>
    <p:extLst>
      <p:ext uri="{BB962C8B-B14F-4D97-AF65-F5344CB8AC3E}">
        <p14:creationId xmlns:p14="http://schemas.microsoft.com/office/powerpoint/2010/main" val="1834210172"/>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6.xml"/><Relationship Id="rId1" Type="http://schemas.openxmlformats.org/officeDocument/2006/relationships/video" Target="https://www.youtube.com/embed/EQXPJ7eeesQ?start=6&amp;feature=oembe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8F33C-ECCC-5FD8-70D1-673ED74D09CB}"/>
              </a:ext>
            </a:extLst>
          </p:cNvPr>
          <p:cNvPicPr>
            <a:picLocks noChangeAspect="1"/>
          </p:cNvPicPr>
          <p:nvPr/>
        </p:nvPicPr>
        <p:blipFill>
          <a:blip r:embed="rId2"/>
          <a:stretch>
            <a:fillRect/>
          </a:stretch>
        </p:blipFill>
        <p:spPr>
          <a:xfrm>
            <a:off x="2399917" y="0"/>
            <a:ext cx="7392166" cy="6858000"/>
          </a:xfrm>
          <a:prstGeom prst="rect">
            <a:avLst/>
          </a:prstGeom>
        </p:spPr>
      </p:pic>
    </p:spTree>
    <p:extLst>
      <p:ext uri="{BB962C8B-B14F-4D97-AF65-F5344CB8AC3E}">
        <p14:creationId xmlns:p14="http://schemas.microsoft.com/office/powerpoint/2010/main" val="358090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4B13A-8A29-F132-4F10-575981D11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2E2D2B-F0CA-66B3-A234-EC6A9D4A7E53}"/>
              </a:ext>
            </a:extLst>
          </p:cNvPr>
          <p:cNvSpPr>
            <a:spLocks noGrp="1"/>
          </p:cNvSpPr>
          <p:nvPr>
            <p:ph type="title"/>
          </p:nvPr>
        </p:nvSpPr>
        <p:spPr>
          <a:xfrm>
            <a:off x="304800" y="75193"/>
            <a:ext cx="11582400" cy="1325563"/>
          </a:xfrm>
        </p:spPr>
        <p:txBody>
          <a:bodyPr/>
          <a:lstStyle/>
          <a:p>
            <a:r>
              <a:rPr lang="en-US" dirty="0"/>
              <a:t>Why Spatial Organization of Proteins is Important</a:t>
            </a:r>
          </a:p>
        </p:txBody>
      </p:sp>
      <p:sp>
        <p:nvSpPr>
          <p:cNvPr id="3" name="Content Placeholder 2">
            <a:extLst>
              <a:ext uri="{FF2B5EF4-FFF2-40B4-BE49-F238E27FC236}">
                <a16:creationId xmlns:a16="http://schemas.microsoft.com/office/drawing/2014/main" id="{F255A2E5-8E74-2895-E5B1-23222B6BB300}"/>
              </a:ext>
            </a:extLst>
          </p:cNvPr>
          <p:cNvSpPr>
            <a:spLocks noGrp="1"/>
          </p:cNvSpPr>
          <p:nvPr>
            <p:ph idx="1"/>
          </p:nvPr>
        </p:nvSpPr>
        <p:spPr>
          <a:xfrm>
            <a:off x="304799" y="1400756"/>
            <a:ext cx="11582399" cy="4351338"/>
          </a:xfrm>
        </p:spPr>
        <p:txBody>
          <a:bodyPr>
            <a:normAutofit fontScale="92500"/>
          </a:bodyPr>
          <a:lstStyle/>
          <a:p>
            <a:pPr>
              <a:buNone/>
            </a:pPr>
            <a:r>
              <a:rPr lang="en-US" b="1" dirty="0"/>
              <a:t>4. Disease Relevance</a:t>
            </a:r>
          </a:p>
          <a:p>
            <a:pPr>
              <a:buNone/>
            </a:pPr>
            <a:r>
              <a:rPr lang="en-US" dirty="0"/>
              <a:t>Many pathological conditions involve protein </a:t>
            </a:r>
            <a:r>
              <a:rPr lang="en-US" dirty="0" err="1"/>
              <a:t>mislocalization</a:t>
            </a:r>
            <a:r>
              <a:rPr lang="en-US" dirty="0"/>
              <a:t> rather than just altered expression:</a:t>
            </a:r>
          </a:p>
          <a:p>
            <a:pPr>
              <a:buFont typeface="Arial" panose="020B0604020202020204" pitchFamily="34" charset="0"/>
              <a:buChar char="•"/>
            </a:pPr>
            <a:r>
              <a:rPr lang="en-US" b="1" dirty="0"/>
              <a:t>Aberrant Localization</a:t>
            </a:r>
            <a:r>
              <a:rPr lang="en-US" dirty="0"/>
              <a:t>: In diseases like cancer and neurodegeneration, proteins often maintain normal expression levels but show abnormal localization.</a:t>
            </a:r>
          </a:p>
          <a:p>
            <a:pPr>
              <a:buFont typeface="Arial" panose="020B0604020202020204" pitchFamily="34" charset="0"/>
              <a:buChar char="•"/>
            </a:pPr>
            <a:r>
              <a:rPr lang="en-US" b="1" dirty="0"/>
              <a:t>Aggregation Diseases</a:t>
            </a:r>
            <a:r>
              <a:rPr lang="en-US" dirty="0"/>
              <a:t>: Conditions like Alzheimer's and Parkinson's are characterized by protein aggregates forming in inappropriate cellular locations.</a:t>
            </a:r>
          </a:p>
          <a:p>
            <a:pPr>
              <a:buFont typeface="Arial" panose="020B0604020202020204" pitchFamily="34" charset="0"/>
              <a:buChar char="•"/>
            </a:pPr>
            <a:r>
              <a:rPr lang="en-US" b="1" dirty="0"/>
              <a:t>Therapeutic Implications</a:t>
            </a:r>
            <a:r>
              <a:rPr lang="en-US" dirty="0"/>
              <a:t>: Understanding spatial protein organization can reveal new therapeutic targets focused on correcting localization rather than just expression.</a:t>
            </a:r>
          </a:p>
          <a:p>
            <a:endParaRPr lang="en-US" dirty="0"/>
          </a:p>
        </p:txBody>
      </p:sp>
    </p:spTree>
    <p:extLst>
      <p:ext uri="{BB962C8B-B14F-4D97-AF65-F5344CB8AC3E}">
        <p14:creationId xmlns:p14="http://schemas.microsoft.com/office/powerpoint/2010/main" val="336621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6D037-6344-7E46-DB63-73FE3ABADD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FF8C91-15C4-2BDE-DCF1-15E6D16B3E44}"/>
              </a:ext>
            </a:extLst>
          </p:cNvPr>
          <p:cNvSpPr>
            <a:spLocks noGrp="1"/>
          </p:cNvSpPr>
          <p:nvPr>
            <p:ph type="title"/>
          </p:nvPr>
        </p:nvSpPr>
        <p:spPr>
          <a:xfrm>
            <a:off x="304800" y="75193"/>
            <a:ext cx="11582400" cy="1325563"/>
          </a:xfrm>
        </p:spPr>
        <p:txBody>
          <a:bodyPr/>
          <a:lstStyle/>
          <a:p>
            <a:r>
              <a:rPr lang="en-US" dirty="0"/>
              <a:t>Why Spatial Organization of Proteins is Important</a:t>
            </a:r>
          </a:p>
        </p:txBody>
      </p:sp>
      <p:sp>
        <p:nvSpPr>
          <p:cNvPr id="3" name="Content Placeholder 2">
            <a:extLst>
              <a:ext uri="{FF2B5EF4-FFF2-40B4-BE49-F238E27FC236}">
                <a16:creationId xmlns:a16="http://schemas.microsoft.com/office/drawing/2014/main" id="{03C5AA25-AC80-BDC4-965F-4BB15BFB347D}"/>
              </a:ext>
            </a:extLst>
          </p:cNvPr>
          <p:cNvSpPr>
            <a:spLocks noGrp="1"/>
          </p:cNvSpPr>
          <p:nvPr>
            <p:ph idx="1"/>
          </p:nvPr>
        </p:nvSpPr>
        <p:spPr>
          <a:xfrm>
            <a:off x="304799" y="1400756"/>
            <a:ext cx="11582399" cy="4351338"/>
          </a:xfrm>
        </p:spPr>
        <p:txBody>
          <a:bodyPr>
            <a:normAutofit lnSpcReduction="10000"/>
          </a:bodyPr>
          <a:lstStyle/>
          <a:p>
            <a:pPr>
              <a:buNone/>
            </a:pPr>
            <a:r>
              <a:rPr lang="en-US" b="1" dirty="0"/>
              <a:t>5. Technological Benefits of Protein Analysis</a:t>
            </a:r>
          </a:p>
          <a:p>
            <a:pPr>
              <a:buNone/>
            </a:pPr>
            <a:r>
              <a:rPr lang="en-US" dirty="0"/>
              <a:t>Modern spatial proteomics offers some advantages over spatial transcriptomics:</a:t>
            </a:r>
          </a:p>
          <a:p>
            <a:pPr>
              <a:buFont typeface="Arial" panose="020B0604020202020204" pitchFamily="34" charset="0"/>
              <a:buChar char="•"/>
            </a:pPr>
            <a:r>
              <a:rPr lang="en-US" b="1" dirty="0"/>
              <a:t>Direct Functional Assessment</a:t>
            </a:r>
            <a:r>
              <a:rPr lang="en-US" dirty="0"/>
              <a:t>: Proteins represent the actual functional molecules, not just the intermediate messenger.</a:t>
            </a:r>
          </a:p>
          <a:p>
            <a:pPr>
              <a:buFont typeface="Arial" panose="020B0604020202020204" pitchFamily="34" charset="0"/>
              <a:buChar char="•"/>
            </a:pPr>
            <a:r>
              <a:rPr lang="en-US" b="1" dirty="0"/>
              <a:t>Protein Modifications</a:t>
            </a:r>
            <a:r>
              <a:rPr lang="en-US" dirty="0"/>
              <a:t>: Technologies like multiplexed ion beam imaging (MIBI-TOF) and imaging mass cytometry (IMC) can detect both protein presence and modification state.</a:t>
            </a:r>
          </a:p>
          <a:p>
            <a:pPr>
              <a:buFont typeface="Arial" panose="020B0604020202020204" pitchFamily="34" charset="0"/>
              <a:buChar char="•"/>
            </a:pPr>
            <a:r>
              <a:rPr lang="en-US" b="1" dirty="0"/>
              <a:t>Higher Stability</a:t>
            </a:r>
            <a:r>
              <a:rPr lang="en-US" dirty="0"/>
              <a:t>: Proteins are generally more stable than RNA, sometimes making them more reliable analytes for spatial studies in clinical samples.</a:t>
            </a:r>
          </a:p>
          <a:p>
            <a:endParaRPr lang="en-US" dirty="0"/>
          </a:p>
        </p:txBody>
      </p:sp>
    </p:spTree>
    <p:extLst>
      <p:ext uri="{BB962C8B-B14F-4D97-AF65-F5344CB8AC3E}">
        <p14:creationId xmlns:p14="http://schemas.microsoft.com/office/powerpoint/2010/main" val="373343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A221-15A7-6A5E-0C79-DCFC76DA0137}"/>
              </a:ext>
            </a:extLst>
          </p:cNvPr>
          <p:cNvSpPr>
            <a:spLocks noGrp="1"/>
          </p:cNvSpPr>
          <p:nvPr>
            <p:ph type="title"/>
          </p:nvPr>
        </p:nvSpPr>
        <p:spPr>
          <a:xfrm>
            <a:off x="392151" y="0"/>
            <a:ext cx="11182815" cy="987889"/>
          </a:xfrm>
        </p:spPr>
        <p:txBody>
          <a:bodyPr/>
          <a:lstStyle/>
          <a:p>
            <a:r>
              <a:rPr lang="en-US" dirty="0"/>
              <a:t>What sort of information can we get out of this?</a:t>
            </a:r>
          </a:p>
        </p:txBody>
      </p:sp>
      <p:pic>
        <p:nvPicPr>
          <p:cNvPr id="5" name="Picture 4">
            <a:extLst>
              <a:ext uri="{FF2B5EF4-FFF2-40B4-BE49-F238E27FC236}">
                <a16:creationId xmlns:a16="http://schemas.microsoft.com/office/drawing/2014/main" id="{54C08347-E998-AFC5-2146-92EE238E7847}"/>
              </a:ext>
            </a:extLst>
          </p:cNvPr>
          <p:cNvPicPr>
            <a:picLocks noChangeAspect="1"/>
          </p:cNvPicPr>
          <p:nvPr/>
        </p:nvPicPr>
        <p:blipFill>
          <a:blip r:embed="rId2"/>
          <a:stretch>
            <a:fillRect/>
          </a:stretch>
        </p:blipFill>
        <p:spPr>
          <a:xfrm>
            <a:off x="2803065" y="892098"/>
            <a:ext cx="6028699" cy="5757746"/>
          </a:xfrm>
          <a:prstGeom prst="rect">
            <a:avLst/>
          </a:prstGeom>
        </p:spPr>
      </p:pic>
      <p:sp>
        <p:nvSpPr>
          <p:cNvPr id="6" name="TextBox 5">
            <a:extLst>
              <a:ext uri="{FF2B5EF4-FFF2-40B4-BE49-F238E27FC236}">
                <a16:creationId xmlns:a16="http://schemas.microsoft.com/office/drawing/2014/main" id="{06779278-D7B5-51E1-B64C-05FA3B8D9A9A}"/>
              </a:ext>
            </a:extLst>
          </p:cNvPr>
          <p:cNvSpPr txBox="1"/>
          <p:nvPr/>
        </p:nvSpPr>
        <p:spPr>
          <a:xfrm>
            <a:off x="8103220" y="5568175"/>
            <a:ext cx="3927810" cy="1200329"/>
          </a:xfrm>
          <a:prstGeom prst="rect">
            <a:avLst/>
          </a:prstGeom>
          <a:noFill/>
        </p:spPr>
        <p:txBody>
          <a:bodyPr wrap="square" rtlCol="0">
            <a:spAutoFit/>
          </a:bodyPr>
          <a:lstStyle/>
          <a:p>
            <a:r>
              <a:rPr lang="en-US" b="0" i="0" dirty="0">
                <a:solidFill>
                  <a:srgbClr val="222222"/>
                </a:solidFill>
                <a:effectLst/>
                <a:latin typeface="-apple-system"/>
              </a:rPr>
              <a:t>Bussi, Y., Keren, L. Multiplexed image analysis: what have we achieved and where are we headed?. </a:t>
            </a:r>
            <a:r>
              <a:rPr lang="en-US" b="0" i="1" dirty="0">
                <a:solidFill>
                  <a:srgbClr val="222222"/>
                </a:solidFill>
                <a:effectLst/>
                <a:latin typeface="-apple-system"/>
              </a:rPr>
              <a:t>Nat Methods</a:t>
            </a:r>
            <a:r>
              <a:rPr lang="en-US" b="0" i="0" dirty="0">
                <a:solidFill>
                  <a:srgbClr val="222222"/>
                </a:solidFill>
                <a:effectLst/>
                <a:latin typeface="-apple-system"/>
              </a:rPr>
              <a:t> </a:t>
            </a:r>
            <a:r>
              <a:rPr lang="en-US" b="1" i="0" dirty="0">
                <a:solidFill>
                  <a:srgbClr val="222222"/>
                </a:solidFill>
                <a:effectLst/>
                <a:latin typeface="-apple-system"/>
              </a:rPr>
              <a:t>21</a:t>
            </a:r>
            <a:r>
              <a:rPr lang="en-US" b="0" i="0" dirty="0">
                <a:solidFill>
                  <a:srgbClr val="222222"/>
                </a:solidFill>
                <a:effectLst/>
                <a:latin typeface="-apple-system"/>
              </a:rPr>
              <a:t>, 2212–2215 (2024).</a:t>
            </a:r>
            <a:endParaRPr lang="en-US" dirty="0"/>
          </a:p>
        </p:txBody>
      </p:sp>
    </p:spTree>
    <p:extLst>
      <p:ext uri="{BB962C8B-B14F-4D97-AF65-F5344CB8AC3E}">
        <p14:creationId xmlns:p14="http://schemas.microsoft.com/office/powerpoint/2010/main" val="1113835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E1EBF6-05F1-09A0-5D47-8B5E23DEE161}"/>
              </a:ext>
            </a:extLst>
          </p:cNvPr>
          <p:cNvPicPr>
            <a:picLocks noChangeAspect="1"/>
          </p:cNvPicPr>
          <p:nvPr/>
        </p:nvPicPr>
        <p:blipFill>
          <a:blip r:embed="rId3"/>
          <a:stretch>
            <a:fillRect/>
          </a:stretch>
        </p:blipFill>
        <p:spPr>
          <a:xfrm>
            <a:off x="301476" y="180521"/>
            <a:ext cx="4363059" cy="6496957"/>
          </a:xfrm>
          <a:prstGeom prst="rect">
            <a:avLst/>
          </a:prstGeom>
        </p:spPr>
      </p:pic>
      <p:sp>
        <p:nvSpPr>
          <p:cNvPr id="4" name="Title 3">
            <a:extLst>
              <a:ext uri="{FF2B5EF4-FFF2-40B4-BE49-F238E27FC236}">
                <a16:creationId xmlns:a16="http://schemas.microsoft.com/office/drawing/2014/main" id="{20F6613B-48E4-9144-73B5-5C635399C051}"/>
              </a:ext>
            </a:extLst>
          </p:cNvPr>
          <p:cNvSpPr>
            <a:spLocks noGrp="1"/>
          </p:cNvSpPr>
          <p:nvPr>
            <p:ph type="title"/>
          </p:nvPr>
        </p:nvSpPr>
        <p:spPr>
          <a:xfrm>
            <a:off x="3731941" y="365125"/>
            <a:ext cx="8158583" cy="1325563"/>
          </a:xfrm>
        </p:spPr>
        <p:txBody>
          <a:bodyPr/>
          <a:lstStyle/>
          <a:p>
            <a:r>
              <a:rPr lang="en-US" dirty="0"/>
              <a:t>Increasing the information content</a:t>
            </a:r>
          </a:p>
        </p:txBody>
      </p:sp>
      <p:sp>
        <p:nvSpPr>
          <p:cNvPr id="5" name="Content Placeholder 4">
            <a:extLst>
              <a:ext uri="{FF2B5EF4-FFF2-40B4-BE49-F238E27FC236}">
                <a16:creationId xmlns:a16="http://schemas.microsoft.com/office/drawing/2014/main" id="{B04C6E1D-6BB5-0FE2-A12E-52EB6E2BC558}"/>
              </a:ext>
            </a:extLst>
          </p:cNvPr>
          <p:cNvSpPr>
            <a:spLocks noGrp="1"/>
          </p:cNvSpPr>
          <p:nvPr>
            <p:ph idx="1"/>
          </p:nvPr>
        </p:nvSpPr>
        <p:spPr>
          <a:xfrm>
            <a:off x="4943706" y="1825625"/>
            <a:ext cx="6410093" cy="4351338"/>
          </a:xfrm>
        </p:spPr>
        <p:txBody>
          <a:bodyPr/>
          <a:lstStyle/>
          <a:p>
            <a:r>
              <a:rPr lang="en-US" dirty="0"/>
              <a:t>H&amp;E stain introduced in 1877.</a:t>
            </a:r>
          </a:p>
          <a:p>
            <a:pPr lvl="1"/>
            <a:r>
              <a:rPr lang="en-US" dirty="0"/>
              <a:t>Hematoxylin stains the nucleus blue-purple</a:t>
            </a:r>
          </a:p>
          <a:p>
            <a:pPr lvl="1"/>
            <a:r>
              <a:rPr lang="en-US" dirty="0"/>
              <a:t>Eosin stains the cytoplasm and extracellular matrix pink</a:t>
            </a:r>
          </a:p>
          <a:p>
            <a:r>
              <a:rPr lang="en-US" dirty="0"/>
              <a:t>Want to replace it with high spatial resolution information about proteins.</a:t>
            </a:r>
          </a:p>
          <a:p>
            <a:r>
              <a:rPr lang="en-US" dirty="0"/>
              <a:t>Can we add many proteins at a time.</a:t>
            </a:r>
          </a:p>
        </p:txBody>
      </p:sp>
    </p:spTree>
    <p:extLst>
      <p:ext uri="{BB962C8B-B14F-4D97-AF65-F5344CB8AC3E}">
        <p14:creationId xmlns:p14="http://schemas.microsoft.com/office/powerpoint/2010/main" val="1037919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2E82-22A7-127C-7DE3-2E7602ADBD68}"/>
              </a:ext>
            </a:extLst>
          </p:cNvPr>
          <p:cNvSpPr>
            <a:spLocks noGrp="1"/>
          </p:cNvSpPr>
          <p:nvPr>
            <p:ph type="title"/>
          </p:nvPr>
        </p:nvSpPr>
        <p:spPr>
          <a:xfrm>
            <a:off x="838200" y="47095"/>
            <a:ext cx="10515600" cy="994306"/>
          </a:xfrm>
        </p:spPr>
        <p:txBody>
          <a:bodyPr/>
          <a:lstStyle/>
          <a:p>
            <a:r>
              <a:rPr lang="en-US" dirty="0"/>
              <a:t>Immunohistochemistry (IHC):</a:t>
            </a:r>
          </a:p>
        </p:txBody>
      </p:sp>
      <p:sp>
        <p:nvSpPr>
          <p:cNvPr id="4" name="Content Placeholder 3">
            <a:extLst>
              <a:ext uri="{FF2B5EF4-FFF2-40B4-BE49-F238E27FC236}">
                <a16:creationId xmlns:a16="http://schemas.microsoft.com/office/drawing/2014/main" id="{AB0F5551-1D13-109D-5E65-70E4156F7436}"/>
              </a:ext>
            </a:extLst>
          </p:cNvPr>
          <p:cNvSpPr>
            <a:spLocks noGrp="1"/>
          </p:cNvSpPr>
          <p:nvPr>
            <p:ph idx="1"/>
          </p:nvPr>
        </p:nvSpPr>
        <p:spPr>
          <a:xfrm>
            <a:off x="5726079" y="1169469"/>
            <a:ext cx="6164283" cy="5519183"/>
          </a:xfrm>
        </p:spPr>
        <p:txBody>
          <a:bodyPr>
            <a:normAutofit fontScale="92500" lnSpcReduction="20000"/>
          </a:bodyPr>
          <a:lstStyle/>
          <a:p>
            <a:r>
              <a:rPr lang="en-US" dirty="0"/>
              <a:t>Albert Hewett Coons, Ernest Berliner, Norman Jones and Hugh J Creech were the first to develop immunofluorescence in 1941. </a:t>
            </a:r>
          </a:p>
          <a:p>
            <a:r>
              <a:rPr lang="en-US" dirty="0"/>
              <a:t>This led to the later development of immunohistochemistry.</a:t>
            </a:r>
          </a:p>
          <a:p>
            <a:r>
              <a:rPr lang="en-US" dirty="0"/>
              <a:t>Tissue sectioned 4-10 µm </a:t>
            </a:r>
          </a:p>
          <a:p>
            <a:r>
              <a:rPr lang="en-US" dirty="0"/>
              <a:t>Provides unprecedented cellular and subcellular visualization of specific proteins.</a:t>
            </a:r>
          </a:p>
          <a:p>
            <a:r>
              <a:rPr lang="en-US" dirty="0"/>
              <a:t>Enables differentiation between closely related cell types</a:t>
            </a:r>
          </a:p>
          <a:p>
            <a:r>
              <a:rPr lang="en-US" dirty="0"/>
              <a:t>Transformed cancer diagnosis</a:t>
            </a:r>
          </a:p>
          <a:p>
            <a:pPr lvl="1"/>
            <a:r>
              <a:rPr lang="en-US" dirty="0"/>
              <a:t>accurate tumor typing, grading, and identification of the tissue of origin for metastatic cancers</a:t>
            </a:r>
          </a:p>
          <a:p>
            <a:r>
              <a:rPr lang="en-US" dirty="0"/>
              <a:t>Generally, one antigen at a time</a:t>
            </a:r>
          </a:p>
          <a:p>
            <a:endParaRPr lang="en-US" dirty="0"/>
          </a:p>
        </p:txBody>
      </p:sp>
      <p:pic>
        <p:nvPicPr>
          <p:cNvPr id="3" name="Picture 2">
            <a:extLst>
              <a:ext uri="{FF2B5EF4-FFF2-40B4-BE49-F238E27FC236}">
                <a16:creationId xmlns:a16="http://schemas.microsoft.com/office/drawing/2014/main" id="{1F484123-E5DA-0380-E95C-488EA1161A58}"/>
              </a:ext>
            </a:extLst>
          </p:cNvPr>
          <p:cNvPicPr>
            <a:picLocks noChangeAspect="1"/>
          </p:cNvPicPr>
          <p:nvPr/>
        </p:nvPicPr>
        <p:blipFill>
          <a:blip r:embed="rId3"/>
          <a:stretch>
            <a:fillRect/>
          </a:stretch>
        </p:blipFill>
        <p:spPr>
          <a:xfrm>
            <a:off x="301638" y="1372657"/>
            <a:ext cx="4769895" cy="3805767"/>
          </a:xfrm>
          <a:prstGeom prst="rect">
            <a:avLst/>
          </a:prstGeom>
        </p:spPr>
      </p:pic>
      <p:sp>
        <p:nvSpPr>
          <p:cNvPr id="5" name="TextBox 4">
            <a:extLst>
              <a:ext uri="{FF2B5EF4-FFF2-40B4-BE49-F238E27FC236}">
                <a16:creationId xmlns:a16="http://schemas.microsoft.com/office/drawing/2014/main" id="{85F4DB4E-A549-A0B1-0606-CC74085AA50E}"/>
              </a:ext>
            </a:extLst>
          </p:cNvPr>
          <p:cNvSpPr txBox="1"/>
          <p:nvPr/>
        </p:nvSpPr>
        <p:spPr>
          <a:xfrm>
            <a:off x="301638" y="6319321"/>
            <a:ext cx="5188921" cy="369332"/>
          </a:xfrm>
          <a:prstGeom prst="rect">
            <a:avLst/>
          </a:prstGeom>
          <a:noFill/>
        </p:spPr>
        <p:txBody>
          <a:bodyPr wrap="none" rtlCol="0">
            <a:spAutoFit/>
          </a:bodyPr>
          <a:lstStyle/>
          <a:p>
            <a:r>
              <a:rPr lang="en-US" dirty="0"/>
              <a:t>https://en.wikipedia.org/wiki/Immunohistochemistry</a:t>
            </a:r>
          </a:p>
        </p:txBody>
      </p:sp>
    </p:spTree>
    <p:extLst>
      <p:ext uri="{BB962C8B-B14F-4D97-AF65-F5344CB8AC3E}">
        <p14:creationId xmlns:p14="http://schemas.microsoft.com/office/powerpoint/2010/main" val="372210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348F74-8722-661F-6C92-FEF0F28C3521}"/>
              </a:ext>
            </a:extLst>
          </p:cNvPr>
          <p:cNvPicPr>
            <a:picLocks noChangeAspect="1"/>
          </p:cNvPicPr>
          <p:nvPr/>
        </p:nvPicPr>
        <p:blipFill>
          <a:blip r:embed="rId3"/>
          <a:stretch>
            <a:fillRect/>
          </a:stretch>
        </p:blipFill>
        <p:spPr>
          <a:xfrm>
            <a:off x="478851" y="282497"/>
            <a:ext cx="11497558" cy="5953800"/>
          </a:xfrm>
          <a:prstGeom prst="rect">
            <a:avLst/>
          </a:prstGeom>
        </p:spPr>
      </p:pic>
      <p:sp>
        <p:nvSpPr>
          <p:cNvPr id="3" name="TextBox 2">
            <a:extLst>
              <a:ext uri="{FF2B5EF4-FFF2-40B4-BE49-F238E27FC236}">
                <a16:creationId xmlns:a16="http://schemas.microsoft.com/office/drawing/2014/main" id="{649A59D5-46CD-9559-7845-1741B803C4AD}"/>
              </a:ext>
            </a:extLst>
          </p:cNvPr>
          <p:cNvSpPr txBox="1"/>
          <p:nvPr/>
        </p:nvSpPr>
        <p:spPr>
          <a:xfrm>
            <a:off x="8274205" y="6575503"/>
            <a:ext cx="3830408" cy="369332"/>
          </a:xfrm>
          <a:prstGeom prst="rect">
            <a:avLst/>
          </a:prstGeom>
          <a:noFill/>
        </p:spPr>
        <p:txBody>
          <a:bodyPr wrap="none" rtlCol="0">
            <a:spAutoFit/>
          </a:bodyPr>
          <a:lstStyle/>
          <a:p>
            <a:r>
              <a:rPr lang="en-US" dirty="0"/>
              <a:t>Nordmann et al, Nature Methods 2024</a:t>
            </a:r>
          </a:p>
        </p:txBody>
      </p:sp>
    </p:spTree>
    <p:extLst>
      <p:ext uri="{BB962C8B-B14F-4D97-AF65-F5344CB8AC3E}">
        <p14:creationId xmlns:p14="http://schemas.microsoft.com/office/powerpoint/2010/main" val="344342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B17E-9C44-0774-31A2-28651B57CC8C}"/>
              </a:ext>
            </a:extLst>
          </p:cNvPr>
          <p:cNvSpPr>
            <a:spLocks noGrp="1"/>
          </p:cNvSpPr>
          <p:nvPr>
            <p:ph type="title"/>
          </p:nvPr>
        </p:nvSpPr>
        <p:spPr>
          <a:xfrm>
            <a:off x="399929" y="300386"/>
            <a:ext cx="10515600" cy="1325563"/>
          </a:xfrm>
        </p:spPr>
        <p:txBody>
          <a:bodyPr>
            <a:normAutofit/>
          </a:bodyPr>
          <a:lstStyle/>
          <a:p>
            <a:r>
              <a:rPr lang="en-US" dirty="0"/>
              <a:t>Problems with spatial and single cell proteomics?</a:t>
            </a:r>
          </a:p>
        </p:txBody>
      </p:sp>
      <p:sp>
        <p:nvSpPr>
          <p:cNvPr id="3" name="Content Placeholder 2">
            <a:extLst>
              <a:ext uri="{FF2B5EF4-FFF2-40B4-BE49-F238E27FC236}">
                <a16:creationId xmlns:a16="http://schemas.microsoft.com/office/drawing/2014/main" id="{F618D147-EC81-35DD-03F0-2D158E3B9423}"/>
              </a:ext>
            </a:extLst>
          </p:cNvPr>
          <p:cNvSpPr>
            <a:spLocks noGrp="1"/>
          </p:cNvSpPr>
          <p:nvPr>
            <p:ph idx="1"/>
          </p:nvPr>
        </p:nvSpPr>
        <p:spPr>
          <a:xfrm>
            <a:off x="399928" y="2042541"/>
            <a:ext cx="5696072" cy="4110038"/>
          </a:xfrm>
        </p:spPr>
        <p:txBody>
          <a:bodyPr>
            <a:normAutofit lnSpcReduction="10000"/>
          </a:bodyPr>
          <a:lstStyle/>
          <a:p>
            <a:r>
              <a:rPr lang="en-US" dirty="0"/>
              <a:t>We can’t amplify proteins. </a:t>
            </a:r>
          </a:p>
          <a:p>
            <a:r>
              <a:rPr lang="en-US" dirty="0"/>
              <a:t>As you increase the spatial resolution you decrease the amount of protein.</a:t>
            </a:r>
          </a:p>
          <a:p>
            <a:r>
              <a:rPr lang="en-US" dirty="0"/>
              <a:t>Increased spatial </a:t>
            </a:r>
            <a:r>
              <a:rPr lang="en-US"/>
              <a:t>resolution requires more runs</a:t>
            </a:r>
            <a:endParaRPr lang="en-US" dirty="0"/>
          </a:p>
          <a:p>
            <a:r>
              <a:rPr lang="en-US" dirty="0"/>
              <a:t>Proteins are sticky … you lose a portion of protein to every surface they touch.</a:t>
            </a:r>
          </a:p>
          <a:p>
            <a:r>
              <a:rPr lang="en-US" dirty="0"/>
              <a:t>Proteomics experiments are slow. </a:t>
            </a:r>
          </a:p>
          <a:p>
            <a:endParaRPr lang="en-US" dirty="0"/>
          </a:p>
          <a:p>
            <a:endParaRPr lang="en-US" dirty="0"/>
          </a:p>
        </p:txBody>
      </p:sp>
      <p:pic>
        <p:nvPicPr>
          <p:cNvPr id="6" name="Picture 5">
            <a:extLst>
              <a:ext uri="{FF2B5EF4-FFF2-40B4-BE49-F238E27FC236}">
                <a16:creationId xmlns:a16="http://schemas.microsoft.com/office/drawing/2014/main" id="{B84B9DC9-FF61-8A2F-0BCC-693E9F8F6470}"/>
              </a:ext>
            </a:extLst>
          </p:cNvPr>
          <p:cNvPicPr>
            <a:picLocks noChangeAspect="1"/>
          </p:cNvPicPr>
          <p:nvPr/>
        </p:nvPicPr>
        <p:blipFill>
          <a:blip r:embed="rId2"/>
          <a:stretch>
            <a:fillRect/>
          </a:stretch>
        </p:blipFill>
        <p:spPr>
          <a:xfrm>
            <a:off x="7497216" y="1625949"/>
            <a:ext cx="3418313" cy="4815459"/>
          </a:xfrm>
          <a:prstGeom prst="rect">
            <a:avLst/>
          </a:prstGeom>
        </p:spPr>
      </p:pic>
    </p:spTree>
    <p:extLst>
      <p:ext uri="{BB962C8B-B14F-4D97-AF65-F5344CB8AC3E}">
        <p14:creationId xmlns:p14="http://schemas.microsoft.com/office/powerpoint/2010/main" val="735433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44851-AC9B-897A-6664-2D0CDA648978}"/>
              </a:ext>
            </a:extLst>
          </p:cNvPr>
          <p:cNvSpPr>
            <a:spLocks noGrp="1"/>
          </p:cNvSpPr>
          <p:nvPr>
            <p:ph type="title"/>
          </p:nvPr>
        </p:nvSpPr>
        <p:spPr>
          <a:xfrm>
            <a:off x="838200" y="0"/>
            <a:ext cx="10515600" cy="765717"/>
          </a:xfrm>
        </p:spPr>
        <p:txBody>
          <a:bodyPr/>
          <a:lstStyle/>
          <a:p>
            <a:r>
              <a:rPr lang="en-US" dirty="0"/>
              <a:t>Laser Capture Microdissection circa 1996</a:t>
            </a:r>
          </a:p>
        </p:txBody>
      </p:sp>
      <p:pic>
        <p:nvPicPr>
          <p:cNvPr id="6" name="Picture 5">
            <a:extLst>
              <a:ext uri="{FF2B5EF4-FFF2-40B4-BE49-F238E27FC236}">
                <a16:creationId xmlns:a16="http://schemas.microsoft.com/office/drawing/2014/main" id="{9EA54A01-9DC2-748B-B75B-368CB1950018}"/>
              </a:ext>
            </a:extLst>
          </p:cNvPr>
          <p:cNvPicPr>
            <a:picLocks noChangeAspect="1"/>
          </p:cNvPicPr>
          <p:nvPr/>
        </p:nvPicPr>
        <p:blipFill>
          <a:blip r:embed="rId3"/>
          <a:stretch>
            <a:fillRect/>
          </a:stretch>
        </p:blipFill>
        <p:spPr>
          <a:xfrm>
            <a:off x="381516" y="959006"/>
            <a:ext cx="5338347" cy="2803803"/>
          </a:xfrm>
          <a:prstGeom prst="rect">
            <a:avLst/>
          </a:prstGeom>
        </p:spPr>
      </p:pic>
      <p:pic>
        <p:nvPicPr>
          <p:cNvPr id="8" name="Picture 7">
            <a:extLst>
              <a:ext uri="{FF2B5EF4-FFF2-40B4-BE49-F238E27FC236}">
                <a16:creationId xmlns:a16="http://schemas.microsoft.com/office/drawing/2014/main" id="{0406052F-1E5E-D1DC-39C6-3B9DBA3A550F}"/>
              </a:ext>
            </a:extLst>
          </p:cNvPr>
          <p:cNvPicPr>
            <a:picLocks noChangeAspect="1"/>
          </p:cNvPicPr>
          <p:nvPr/>
        </p:nvPicPr>
        <p:blipFill>
          <a:blip r:embed="rId4"/>
          <a:stretch>
            <a:fillRect/>
          </a:stretch>
        </p:blipFill>
        <p:spPr>
          <a:xfrm>
            <a:off x="7071445" y="1190312"/>
            <a:ext cx="4115374" cy="4477375"/>
          </a:xfrm>
          <a:prstGeom prst="rect">
            <a:avLst/>
          </a:prstGeom>
        </p:spPr>
      </p:pic>
      <p:sp>
        <p:nvSpPr>
          <p:cNvPr id="9" name="TextBox 8">
            <a:extLst>
              <a:ext uri="{FF2B5EF4-FFF2-40B4-BE49-F238E27FC236}">
                <a16:creationId xmlns:a16="http://schemas.microsoft.com/office/drawing/2014/main" id="{50F57C02-C3BC-C753-3A62-398A08014C0A}"/>
              </a:ext>
            </a:extLst>
          </p:cNvPr>
          <p:cNvSpPr txBox="1"/>
          <p:nvPr/>
        </p:nvSpPr>
        <p:spPr>
          <a:xfrm>
            <a:off x="2344406" y="3762809"/>
            <a:ext cx="1412566" cy="369332"/>
          </a:xfrm>
          <a:prstGeom prst="rect">
            <a:avLst/>
          </a:prstGeom>
          <a:noFill/>
        </p:spPr>
        <p:txBody>
          <a:bodyPr wrap="none" rtlCol="0">
            <a:spAutoFit/>
          </a:bodyPr>
          <a:lstStyle/>
          <a:p>
            <a:r>
              <a:rPr lang="en-US" dirty="0"/>
              <a:t>Science 1996</a:t>
            </a:r>
          </a:p>
        </p:txBody>
      </p:sp>
      <p:sp>
        <p:nvSpPr>
          <p:cNvPr id="10" name="TextBox 9">
            <a:extLst>
              <a:ext uri="{FF2B5EF4-FFF2-40B4-BE49-F238E27FC236}">
                <a16:creationId xmlns:a16="http://schemas.microsoft.com/office/drawing/2014/main" id="{54B0805E-C004-61A5-21D0-9921A6A9885B}"/>
              </a:ext>
            </a:extLst>
          </p:cNvPr>
          <p:cNvSpPr txBox="1"/>
          <p:nvPr/>
        </p:nvSpPr>
        <p:spPr>
          <a:xfrm>
            <a:off x="282498" y="4445620"/>
            <a:ext cx="567225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Transparent film (ethylene vinyl acetate polymer) applied to tissue sections</a:t>
            </a:r>
          </a:p>
          <a:p>
            <a:pPr marL="285750" indent="-285750">
              <a:buFont typeface="Arial" panose="020B0604020202020204" pitchFamily="34" charset="0"/>
              <a:buChar char="•"/>
            </a:pPr>
            <a:r>
              <a:rPr lang="en-US" dirty="0"/>
              <a:t>CO2 laser to activate the film above cells of interest. Basically used IR laser to melt the plastic </a:t>
            </a:r>
          </a:p>
          <a:p>
            <a:pPr marL="285750" indent="-285750">
              <a:buFont typeface="Arial" panose="020B0604020202020204" pitchFamily="34" charset="0"/>
              <a:buChar char="•"/>
            </a:pPr>
            <a:r>
              <a:rPr lang="en-US" dirty="0"/>
              <a:t>Results in the focal adhesion of the cells to the polymer.</a:t>
            </a:r>
          </a:p>
        </p:txBody>
      </p:sp>
    </p:spTree>
    <p:extLst>
      <p:ext uri="{BB962C8B-B14F-4D97-AF65-F5344CB8AC3E}">
        <p14:creationId xmlns:p14="http://schemas.microsoft.com/office/powerpoint/2010/main" val="3266186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3">
            <a:extLst>
              <a:ext uri="{FF2B5EF4-FFF2-40B4-BE49-F238E27FC236}">
                <a16:creationId xmlns:a16="http://schemas.microsoft.com/office/drawing/2014/main" id="{4AF986AE-D445-E92F-38EC-4D28BA4DF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653" y="424860"/>
            <a:ext cx="6807820" cy="54462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16FEF1-6574-F45D-5B99-551B6C1984F8}"/>
              </a:ext>
            </a:extLst>
          </p:cNvPr>
          <p:cNvSpPr txBox="1"/>
          <p:nvPr/>
        </p:nvSpPr>
        <p:spPr>
          <a:xfrm>
            <a:off x="8612304" y="6488668"/>
            <a:ext cx="3198696" cy="369332"/>
          </a:xfrm>
          <a:prstGeom prst="rect">
            <a:avLst/>
          </a:prstGeom>
          <a:noFill/>
        </p:spPr>
        <p:txBody>
          <a:bodyPr wrap="none" rtlCol="0">
            <a:spAutoFit/>
          </a:bodyPr>
          <a:lstStyle/>
          <a:p>
            <a:r>
              <a:rPr lang="en-US" dirty="0"/>
              <a:t>Emmert-Buck et al Science 1996</a:t>
            </a:r>
          </a:p>
        </p:txBody>
      </p:sp>
    </p:spTree>
    <p:extLst>
      <p:ext uri="{BB962C8B-B14F-4D97-AF65-F5344CB8AC3E}">
        <p14:creationId xmlns:p14="http://schemas.microsoft.com/office/powerpoint/2010/main" val="2750345692"/>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F3E9-2BE0-9EFD-908F-3FBAD56997B9}"/>
              </a:ext>
            </a:extLst>
          </p:cNvPr>
          <p:cNvSpPr>
            <a:spLocks noGrp="1"/>
          </p:cNvSpPr>
          <p:nvPr>
            <p:ph type="title"/>
          </p:nvPr>
        </p:nvSpPr>
        <p:spPr>
          <a:xfrm>
            <a:off x="838200" y="0"/>
            <a:ext cx="10515600" cy="944137"/>
          </a:xfrm>
        </p:spPr>
        <p:txBody>
          <a:bodyPr/>
          <a:lstStyle/>
          <a:p>
            <a:r>
              <a:rPr lang="en-US" dirty="0"/>
              <a:t>Laser Capture Microdissection Today</a:t>
            </a:r>
          </a:p>
        </p:txBody>
      </p:sp>
      <p:sp>
        <p:nvSpPr>
          <p:cNvPr id="3" name="TextBox 2">
            <a:extLst>
              <a:ext uri="{FF2B5EF4-FFF2-40B4-BE49-F238E27FC236}">
                <a16:creationId xmlns:a16="http://schemas.microsoft.com/office/drawing/2014/main" id="{E0B89718-E0D2-4910-00B9-1D0CDEBB80EF}"/>
              </a:ext>
            </a:extLst>
          </p:cNvPr>
          <p:cNvSpPr txBox="1"/>
          <p:nvPr/>
        </p:nvSpPr>
        <p:spPr>
          <a:xfrm>
            <a:off x="135195" y="1271801"/>
            <a:ext cx="3266766"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Leica started using UV lasers to ablate cells of interest.</a:t>
            </a:r>
          </a:p>
          <a:p>
            <a:pPr marL="285750" indent="-285750">
              <a:buFont typeface="Arial" panose="020B0604020202020204" pitchFamily="34" charset="0"/>
              <a:buChar char="•"/>
            </a:pPr>
            <a:r>
              <a:rPr lang="en-US" sz="2400" dirty="0"/>
              <a:t>Use </a:t>
            </a:r>
            <a:r>
              <a:rPr lang="en-US" sz="2400" b="1" dirty="0"/>
              <a:t>gravity-assisted collection </a:t>
            </a:r>
            <a:r>
              <a:rPr lang="en-US" sz="2400" dirty="0"/>
              <a:t>where cut samples fall into collection tubes.</a:t>
            </a:r>
          </a:p>
          <a:p>
            <a:pPr marL="285750" indent="-285750">
              <a:buFont typeface="Arial" panose="020B0604020202020204" pitchFamily="34" charset="0"/>
              <a:buChar char="•"/>
            </a:pPr>
            <a:r>
              <a:rPr lang="en-US" sz="2400" dirty="0"/>
              <a:t>Faster cutting</a:t>
            </a:r>
          </a:p>
          <a:p>
            <a:pPr marL="285750" indent="-285750">
              <a:buFont typeface="Arial" panose="020B0604020202020204" pitchFamily="34" charset="0"/>
              <a:buChar char="•"/>
            </a:pPr>
            <a:r>
              <a:rPr lang="en-US" sz="2400" dirty="0"/>
              <a:t>Pattern recognition for identifying cells/regions of interest.</a:t>
            </a:r>
          </a:p>
        </p:txBody>
      </p:sp>
      <p:pic>
        <p:nvPicPr>
          <p:cNvPr id="4" name="Untitled">
            <a:hlinkClick r:id="" action="ppaction://media"/>
            <a:extLst>
              <a:ext uri="{FF2B5EF4-FFF2-40B4-BE49-F238E27FC236}">
                <a16:creationId xmlns:a16="http://schemas.microsoft.com/office/drawing/2014/main" id="{FFD4DAAF-121C-DB84-FDA4-D9ACB96650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1961" y="1071459"/>
            <a:ext cx="8654844" cy="4868350"/>
          </a:xfrm>
          <a:prstGeom prst="rect">
            <a:avLst/>
          </a:prstGeom>
        </p:spPr>
      </p:pic>
    </p:spTree>
    <p:extLst>
      <p:ext uri="{BB962C8B-B14F-4D97-AF65-F5344CB8AC3E}">
        <p14:creationId xmlns:p14="http://schemas.microsoft.com/office/powerpoint/2010/main" val="148764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CEF38E-06BE-DDCB-C9CC-E11EBC725F8A}"/>
              </a:ext>
            </a:extLst>
          </p:cNvPr>
          <p:cNvPicPr>
            <a:picLocks noChangeAspect="1"/>
          </p:cNvPicPr>
          <p:nvPr/>
        </p:nvPicPr>
        <p:blipFill>
          <a:blip r:embed="rId2"/>
          <a:stretch>
            <a:fillRect/>
          </a:stretch>
        </p:blipFill>
        <p:spPr>
          <a:xfrm>
            <a:off x="2513027" y="0"/>
            <a:ext cx="7165945" cy="6858000"/>
          </a:xfrm>
          <a:prstGeom prst="rect">
            <a:avLst/>
          </a:prstGeom>
        </p:spPr>
      </p:pic>
    </p:spTree>
    <p:extLst>
      <p:ext uri="{BB962C8B-B14F-4D97-AF65-F5344CB8AC3E}">
        <p14:creationId xmlns:p14="http://schemas.microsoft.com/office/powerpoint/2010/main" val="1527343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0C526F-B9D3-2E32-30FD-9389EF8B5696}"/>
              </a:ext>
            </a:extLst>
          </p:cNvPr>
          <p:cNvPicPr>
            <a:picLocks noChangeAspect="1"/>
          </p:cNvPicPr>
          <p:nvPr/>
        </p:nvPicPr>
        <p:blipFill>
          <a:blip r:embed="rId2"/>
          <a:stretch>
            <a:fillRect/>
          </a:stretch>
        </p:blipFill>
        <p:spPr>
          <a:xfrm>
            <a:off x="2621116" y="502919"/>
            <a:ext cx="6949767" cy="5852161"/>
          </a:xfrm>
          <a:prstGeom prst="rect">
            <a:avLst/>
          </a:prstGeom>
        </p:spPr>
      </p:pic>
      <p:sp>
        <p:nvSpPr>
          <p:cNvPr id="4" name="TextBox 3">
            <a:extLst>
              <a:ext uri="{FF2B5EF4-FFF2-40B4-BE49-F238E27FC236}">
                <a16:creationId xmlns:a16="http://schemas.microsoft.com/office/drawing/2014/main" id="{BBAC8182-7012-A708-CE66-BB413EAD199C}"/>
              </a:ext>
            </a:extLst>
          </p:cNvPr>
          <p:cNvSpPr txBox="1"/>
          <p:nvPr/>
        </p:nvSpPr>
        <p:spPr>
          <a:xfrm>
            <a:off x="7546848" y="6488668"/>
            <a:ext cx="4438523" cy="369332"/>
          </a:xfrm>
          <a:prstGeom prst="rect">
            <a:avLst/>
          </a:prstGeom>
          <a:noFill/>
        </p:spPr>
        <p:txBody>
          <a:bodyPr wrap="none" rtlCol="0">
            <a:spAutoFit/>
          </a:bodyPr>
          <a:lstStyle/>
          <a:p>
            <a:r>
              <a:rPr lang="en-US" dirty="0" err="1"/>
              <a:t>Piehowski</a:t>
            </a:r>
            <a:r>
              <a:rPr lang="en-US" dirty="0"/>
              <a:t> et al Nature Communications 2020</a:t>
            </a:r>
          </a:p>
        </p:txBody>
      </p:sp>
    </p:spTree>
    <p:extLst>
      <p:ext uri="{BB962C8B-B14F-4D97-AF65-F5344CB8AC3E}">
        <p14:creationId xmlns:p14="http://schemas.microsoft.com/office/powerpoint/2010/main" val="135434004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19CE4E-0CFB-0976-FAD8-CF4A47670C33}"/>
              </a:ext>
            </a:extLst>
          </p:cNvPr>
          <p:cNvPicPr>
            <a:picLocks noChangeAspect="1"/>
          </p:cNvPicPr>
          <p:nvPr/>
        </p:nvPicPr>
        <p:blipFill>
          <a:blip r:embed="rId3"/>
          <a:stretch>
            <a:fillRect/>
          </a:stretch>
        </p:blipFill>
        <p:spPr>
          <a:xfrm>
            <a:off x="334886" y="237285"/>
            <a:ext cx="11364911" cy="5439534"/>
          </a:xfrm>
          <a:prstGeom prst="rect">
            <a:avLst/>
          </a:prstGeom>
        </p:spPr>
      </p:pic>
      <p:sp>
        <p:nvSpPr>
          <p:cNvPr id="4" name="TextBox 3">
            <a:extLst>
              <a:ext uri="{FF2B5EF4-FFF2-40B4-BE49-F238E27FC236}">
                <a16:creationId xmlns:a16="http://schemas.microsoft.com/office/drawing/2014/main" id="{59AB6D29-AB15-9CF2-4BF5-55452DA179F3}"/>
              </a:ext>
            </a:extLst>
          </p:cNvPr>
          <p:cNvSpPr txBox="1"/>
          <p:nvPr/>
        </p:nvSpPr>
        <p:spPr>
          <a:xfrm>
            <a:off x="8656320" y="6436049"/>
            <a:ext cx="3192669" cy="369332"/>
          </a:xfrm>
          <a:prstGeom prst="rect">
            <a:avLst/>
          </a:prstGeom>
          <a:noFill/>
        </p:spPr>
        <p:txBody>
          <a:bodyPr wrap="none" rtlCol="0">
            <a:spAutoFit/>
          </a:bodyPr>
          <a:lstStyle/>
          <a:p>
            <a:r>
              <a:rPr lang="en-US" dirty="0" err="1"/>
              <a:t>Mund</a:t>
            </a:r>
            <a:r>
              <a:rPr lang="en-US" dirty="0"/>
              <a:t> et al Nature Biotech 2022</a:t>
            </a:r>
          </a:p>
        </p:txBody>
      </p:sp>
    </p:spTree>
    <p:extLst>
      <p:ext uri="{BB962C8B-B14F-4D97-AF65-F5344CB8AC3E}">
        <p14:creationId xmlns:p14="http://schemas.microsoft.com/office/powerpoint/2010/main" val="3511893777"/>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0420-DA29-4A8D-0922-29FAD0DEC87B}"/>
              </a:ext>
            </a:extLst>
          </p:cNvPr>
          <p:cNvSpPr>
            <a:spLocks noGrp="1"/>
          </p:cNvSpPr>
          <p:nvPr>
            <p:ph type="title"/>
          </p:nvPr>
        </p:nvSpPr>
        <p:spPr>
          <a:xfrm>
            <a:off x="838200" y="178858"/>
            <a:ext cx="10515600" cy="1325563"/>
          </a:xfrm>
        </p:spPr>
        <p:txBody>
          <a:bodyPr>
            <a:normAutofit/>
          </a:bodyPr>
          <a:lstStyle/>
          <a:p>
            <a:r>
              <a:rPr lang="en-US" sz="4800" dirty="0"/>
              <a:t>Some statistics</a:t>
            </a:r>
          </a:p>
        </p:txBody>
      </p:sp>
      <p:sp>
        <p:nvSpPr>
          <p:cNvPr id="3" name="Content Placeholder 2">
            <a:extLst>
              <a:ext uri="{FF2B5EF4-FFF2-40B4-BE49-F238E27FC236}">
                <a16:creationId xmlns:a16="http://schemas.microsoft.com/office/drawing/2014/main" id="{F0B863FD-2205-0BB5-09DE-6B2AF0B656AF}"/>
              </a:ext>
            </a:extLst>
          </p:cNvPr>
          <p:cNvSpPr>
            <a:spLocks noGrp="1"/>
          </p:cNvSpPr>
          <p:nvPr>
            <p:ph idx="1"/>
          </p:nvPr>
        </p:nvSpPr>
        <p:spPr>
          <a:xfrm>
            <a:off x="516467" y="2105025"/>
            <a:ext cx="11353799" cy="4351338"/>
          </a:xfrm>
        </p:spPr>
        <p:txBody>
          <a:bodyPr>
            <a:normAutofit/>
          </a:bodyPr>
          <a:lstStyle/>
          <a:p>
            <a:r>
              <a:rPr lang="en-US" sz="4000" dirty="0"/>
              <a:t>3 million protein molecules per 1 µm</a:t>
            </a:r>
            <a:r>
              <a:rPr lang="en-US" sz="4000" baseline="30000" dirty="0"/>
              <a:t>3</a:t>
            </a:r>
          </a:p>
          <a:p>
            <a:pPr lvl="1"/>
            <a:r>
              <a:rPr lang="en-US" sz="3600" dirty="0"/>
              <a:t>yeast 30 µm</a:t>
            </a:r>
            <a:r>
              <a:rPr lang="en-US" sz="3600" baseline="30000" dirty="0"/>
              <a:t>3 </a:t>
            </a:r>
            <a:r>
              <a:rPr lang="en-US" sz="3600" dirty="0"/>
              <a:t>= 100 million molecules</a:t>
            </a:r>
          </a:p>
          <a:p>
            <a:pPr lvl="1"/>
            <a:r>
              <a:rPr lang="en-US" sz="3600" dirty="0"/>
              <a:t>HeLa 3000 µm</a:t>
            </a:r>
            <a:r>
              <a:rPr lang="en-US" sz="3600" baseline="30000" dirty="0"/>
              <a:t>3 </a:t>
            </a:r>
            <a:r>
              <a:rPr lang="en-US" sz="3600" dirty="0"/>
              <a:t>(~15 µm diameter) = 10 billion molecules … approx. 200 picograms</a:t>
            </a:r>
          </a:p>
          <a:p>
            <a:r>
              <a:rPr lang="en-US" sz="4000" dirty="0"/>
              <a:t>Many people focus on ~10-100 cell regions (2-20 ng)</a:t>
            </a:r>
          </a:p>
          <a:p>
            <a:endParaRPr lang="en-US" sz="4000" dirty="0"/>
          </a:p>
          <a:p>
            <a:pPr lvl="1"/>
            <a:endParaRPr lang="en-US" sz="3600" dirty="0"/>
          </a:p>
          <a:p>
            <a:endParaRPr lang="en-US" sz="4000" dirty="0"/>
          </a:p>
        </p:txBody>
      </p:sp>
    </p:spTree>
    <p:extLst>
      <p:ext uri="{BB962C8B-B14F-4D97-AF65-F5344CB8AC3E}">
        <p14:creationId xmlns:p14="http://schemas.microsoft.com/office/powerpoint/2010/main" val="2417354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80F6-F3E8-43BD-94D5-E59DC8D2D724}"/>
              </a:ext>
            </a:extLst>
          </p:cNvPr>
          <p:cNvSpPr>
            <a:spLocks noGrp="1"/>
          </p:cNvSpPr>
          <p:nvPr>
            <p:ph type="title"/>
          </p:nvPr>
        </p:nvSpPr>
        <p:spPr>
          <a:xfrm>
            <a:off x="701136" y="0"/>
            <a:ext cx="9337431" cy="1065467"/>
          </a:xfrm>
        </p:spPr>
        <p:txBody>
          <a:bodyPr/>
          <a:lstStyle/>
          <a:p>
            <a:r>
              <a:rPr lang="en-US" dirty="0"/>
              <a:t>Review: Tandem Mass Tags (TMT)</a:t>
            </a:r>
          </a:p>
        </p:txBody>
      </p:sp>
      <p:pic>
        <p:nvPicPr>
          <p:cNvPr id="5" name="Picture 4">
            <a:extLst>
              <a:ext uri="{FF2B5EF4-FFF2-40B4-BE49-F238E27FC236}">
                <a16:creationId xmlns:a16="http://schemas.microsoft.com/office/drawing/2014/main" id="{9FC93DBD-2308-5E0D-7A09-F0BA1C33F3BB}"/>
              </a:ext>
            </a:extLst>
          </p:cNvPr>
          <p:cNvPicPr>
            <a:picLocks noChangeAspect="1"/>
          </p:cNvPicPr>
          <p:nvPr/>
        </p:nvPicPr>
        <p:blipFill>
          <a:blip r:embed="rId2"/>
          <a:stretch>
            <a:fillRect/>
          </a:stretch>
        </p:blipFill>
        <p:spPr>
          <a:xfrm>
            <a:off x="7391400" y="4038600"/>
            <a:ext cx="4286607" cy="2659573"/>
          </a:xfrm>
          <a:prstGeom prst="rect">
            <a:avLst/>
          </a:prstGeom>
        </p:spPr>
      </p:pic>
      <p:pic>
        <p:nvPicPr>
          <p:cNvPr id="6" name="Picture 5">
            <a:extLst>
              <a:ext uri="{FF2B5EF4-FFF2-40B4-BE49-F238E27FC236}">
                <a16:creationId xmlns:a16="http://schemas.microsoft.com/office/drawing/2014/main" id="{ACB4B554-63C7-BA76-C7F1-900C8FDBE49A}"/>
              </a:ext>
            </a:extLst>
          </p:cNvPr>
          <p:cNvPicPr>
            <a:picLocks noChangeAspect="1"/>
          </p:cNvPicPr>
          <p:nvPr/>
        </p:nvPicPr>
        <p:blipFill>
          <a:blip r:embed="rId3"/>
          <a:stretch>
            <a:fillRect/>
          </a:stretch>
        </p:blipFill>
        <p:spPr>
          <a:xfrm>
            <a:off x="145544" y="1504739"/>
            <a:ext cx="5854423" cy="4114800"/>
          </a:xfrm>
          <a:prstGeom prst="rect">
            <a:avLst/>
          </a:prstGeom>
        </p:spPr>
      </p:pic>
      <p:pic>
        <p:nvPicPr>
          <p:cNvPr id="7" name="Picture 6">
            <a:extLst>
              <a:ext uri="{FF2B5EF4-FFF2-40B4-BE49-F238E27FC236}">
                <a16:creationId xmlns:a16="http://schemas.microsoft.com/office/drawing/2014/main" id="{EF9AF7A7-3607-FEC1-FAC9-A5B160BC1562}"/>
              </a:ext>
            </a:extLst>
          </p:cNvPr>
          <p:cNvPicPr>
            <a:picLocks noChangeAspect="1"/>
          </p:cNvPicPr>
          <p:nvPr/>
        </p:nvPicPr>
        <p:blipFill>
          <a:blip r:embed="rId4"/>
          <a:stretch>
            <a:fillRect/>
          </a:stretch>
        </p:blipFill>
        <p:spPr>
          <a:xfrm>
            <a:off x="7315200" y="772047"/>
            <a:ext cx="4175664" cy="3027851"/>
          </a:xfrm>
          <a:prstGeom prst="rect">
            <a:avLst/>
          </a:prstGeom>
        </p:spPr>
      </p:pic>
    </p:spTree>
    <p:extLst>
      <p:ext uri="{BB962C8B-B14F-4D97-AF65-F5344CB8AC3E}">
        <p14:creationId xmlns:p14="http://schemas.microsoft.com/office/powerpoint/2010/main" val="204428944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 - SCoPE2">
            <a:extLst>
              <a:ext uri="{FF2B5EF4-FFF2-40B4-BE49-F238E27FC236}">
                <a16:creationId xmlns:a16="http://schemas.microsoft.com/office/drawing/2014/main" id="{7283863B-0685-1DA5-1B1B-6951CB281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9088"/>
            <a:ext cx="12192000" cy="36782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633E7D8-6975-EC2B-06AA-F6B02E907FB3}"/>
              </a:ext>
            </a:extLst>
          </p:cNvPr>
          <p:cNvSpPr txBox="1"/>
          <p:nvPr/>
        </p:nvSpPr>
        <p:spPr>
          <a:xfrm>
            <a:off x="8644467" y="6383867"/>
            <a:ext cx="2944781" cy="369332"/>
          </a:xfrm>
          <a:prstGeom prst="rect">
            <a:avLst/>
          </a:prstGeom>
          <a:noFill/>
        </p:spPr>
        <p:txBody>
          <a:bodyPr wrap="none" rtlCol="0">
            <a:spAutoFit/>
          </a:bodyPr>
          <a:lstStyle/>
          <a:p>
            <a:r>
              <a:rPr lang="en-US" dirty="0"/>
              <a:t>https://scope2.slavovlab.net/</a:t>
            </a:r>
          </a:p>
        </p:txBody>
      </p:sp>
    </p:spTree>
    <p:extLst>
      <p:ext uri="{BB962C8B-B14F-4D97-AF65-F5344CB8AC3E}">
        <p14:creationId xmlns:p14="http://schemas.microsoft.com/office/powerpoint/2010/main" val="4087339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1E8B9B1-022E-08A8-4B21-7769E48499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24"/>
          <a:stretch/>
        </p:blipFill>
        <p:spPr bwMode="auto">
          <a:xfrm>
            <a:off x="104935" y="1912575"/>
            <a:ext cx="6436508" cy="303284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B236131-F9FD-F7C0-D786-406A8B08B3EF}"/>
              </a:ext>
            </a:extLst>
          </p:cNvPr>
          <p:cNvSpPr>
            <a:spLocks noGrp="1"/>
          </p:cNvSpPr>
          <p:nvPr>
            <p:ph type="title"/>
          </p:nvPr>
        </p:nvSpPr>
        <p:spPr>
          <a:xfrm>
            <a:off x="786579" y="0"/>
            <a:ext cx="10921181" cy="1325563"/>
          </a:xfrm>
        </p:spPr>
        <p:txBody>
          <a:bodyPr/>
          <a:lstStyle/>
          <a:p>
            <a:r>
              <a:rPr lang="en-US" dirty="0"/>
              <a:t>Struggle with Missing Values Between Batches</a:t>
            </a:r>
          </a:p>
        </p:txBody>
      </p:sp>
      <p:sp>
        <p:nvSpPr>
          <p:cNvPr id="4" name="TextBox 3">
            <a:extLst>
              <a:ext uri="{FF2B5EF4-FFF2-40B4-BE49-F238E27FC236}">
                <a16:creationId xmlns:a16="http://schemas.microsoft.com/office/drawing/2014/main" id="{8B312DC7-1A4B-D168-CCBE-F2BA540F63C5}"/>
              </a:ext>
            </a:extLst>
          </p:cNvPr>
          <p:cNvSpPr txBox="1"/>
          <p:nvPr/>
        </p:nvSpPr>
        <p:spPr>
          <a:xfrm>
            <a:off x="1065432" y="5330548"/>
            <a:ext cx="3264099" cy="369332"/>
          </a:xfrm>
          <a:prstGeom prst="rect">
            <a:avLst/>
          </a:prstGeom>
          <a:noFill/>
        </p:spPr>
        <p:txBody>
          <a:bodyPr wrap="none" rtlCol="0">
            <a:spAutoFit/>
          </a:bodyPr>
          <a:lstStyle/>
          <a:p>
            <a:r>
              <a:rPr lang="en-US" dirty="0"/>
              <a:t>Alejandro Brenes et al MCP 2019</a:t>
            </a:r>
          </a:p>
        </p:txBody>
      </p:sp>
      <p:pic>
        <p:nvPicPr>
          <p:cNvPr id="6" name="Picture 5">
            <a:extLst>
              <a:ext uri="{FF2B5EF4-FFF2-40B4-BE49-F238E27FC236}">
                <a16:creationId xmlns:a16="http://schemas.microsoft.com/office/drawing/2014/main" id="{C19787C1-5A9E-4073-E424-02A203E9B01D}"/>
              </a:ext>
            </a:extLst>
          </p:cNvPr>
          <p:cNvPicPr>
            <a:picLocks noChangeAspect="1"/>
          </p:cNvPicPr>
          <p:nvPr/>
        </p:nvPicPr>
        <p:blipFill rotWithShape="1">
          <a:blip r:embed="rId3"/>
          <a:srcRect t="11550"/>
          <a:stretch/>
        </p:blipFill>
        <p:spPr bwMode="auto">
          <a:xfrm>
            <a:off x="6811224" y="2035153"/>
            <a:ext cx="4967821" cy="3295395"/>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3ECA606-342B-41EB-F5FF-D56BA50FAC89}"/>
              </a:ext>
            </a:extLst>
          </p:cNvPr>
          <p:cNvSpPr txBox="1"/>
          <p:nvPr/>
        </p:nvSpPr>
        <p:spPr>
          <a:xfrm>
            <a:off x="9796579" y="5486400"/>
            <a:ext cx="1263487" cy="369332"/>
          </a:xfrm>
          <a:prstGeom prst="rect">
            <a:avLst/>
          </a:prstGeom>
          <a:noFill/>
        </p:spPr>
        <p:txBody>
          <a:bodyPr wrap="none" rtlCol="0">
            <a:spAutoFit/>
          </a:bodyPr>
          <a:lstStyle/>
          <a:p>
            <a:r>
              <a:rPr lang="en-US" dirty="0"/>
              <a:t>CPTAC Data</a:t>
            </a:r>
          </a:p>
        </p:txBody>
      </p:sp>
    </p:spTree>
    <p:extLst>
      <p:ext uri="{BB962C8B-B14F-4D97-AF65-F5344CB8AC3E}">
        <p14:creationId xmlns:p14="http://schemas.microsoft.com/office/powerpoint/2010/main" val="2993507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D138ED9-71E3-2B54-0AAC-81F2E217D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003" y="383458"/>
            <a:ext cx="9679890" cy="623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933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D037-E023-CE2C-EA03-22E0B179C4B3}"/>
              </a:ext>
            </a:extLst>
          </p:cNvPr>
          <p:cNvSpPr>
            <a:spLocks noGrp="1"/>
          </p:cNvSpPr>
          <p:nvPr>
            <p:ph type="title"/>
          </p:nvPr>
        </p:nvSpPr>
        <p:spPr/>
        <p:txBody>
          <a:bodyPr/>
          <a:lstStyle/>
          <a:p>
            <a:endParaRPr lang="en-US"/>
          </a:p>
        </p:txBody>
      </p:sp>
      <p:pic>
        <p:nvPicPr>
          <p:cNvPr id="5122" name="Picture 2">
            <a:extLst>
              <a:ext uri="{FF2B5EF4-FFF2-40B4-BE49-F238E27FC236}">
                <a16:creationId xmlns:a16="http://schemas.microsoft.com/office/drawing/2014/main" id="{6065F192-705C-D888-5EE4-7882D3561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90" y="431288"/>
            <a:ext cx="9823419" cy="606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220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130E8592-3610-4A9C-B550-D676779BC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103" y="872321"/>
            <a:ext cx="10551622" cy="5985679"/>
          </a:xfrm>
          <a:prstGeom prst="rect">
            <a:avLst/>
          </a:prstGeom>
        </p:spPr>
      </p:pic>
      <p:sp>
        <p:nvSpPr>
          <p:cNvPr id="2" name="Title 1">
            <a:extLst>
              <a:ext uri="{FF2B5EF4-FFF2-40B4-BE49-F238E27FC236}">
                <a16:creationId xmlns:a16="http://schemas.microsoft.com/office/drawing/2014/main" id="{08E7BECB-C83F-4663-AD9E-238D6E3FE284}"/>
              </a:ext>
            </a:extLst>
          </p:cNvPr>
          <p:cNvSpPr>
            <a:spLocks noGrp="1"/>
          </p:cNvSpPr>
          <p:nvPr>
            <p:ph type="title"/>
          </p:nvPr>
        </p:nvSpPr>
        <p:spPr>
          <a:xfrm>
            <a:off x="470753" y="209539"/>
            <a:ext cx="11051972" cy="1325563"/>
          </a:xfrm>
        </p:spPr>
        <p:txBody>
          <a:bodyPr anchor="t">
            <a:normAutofit/>
          </a:bodyPr>
          <a:lstStyle/>
          <a:p>
            <a:r>
              <a:rPr lang="en-US" sz="3600" dirty="0"/>
              <a:t>Tau has peptide abundance profiles that differ by domain</a:t>
            </a:r>
          </a:p>
        </p:txBody>
      </p:sp>
      <p:sp>
        <p:nvSpPr>
          <p:cNvPr id="7" name="TextBox 6">
            <a:extLst>
              <a:ext uri="{FF2B5EF4-FFF2-40B4-BE49-F238E27FC236}">
                <a16:creationId xmlns:a16="http://schemas.microsoft.com/office/drawing/2014/main" id="{AFA0A59D-C858-4CB0-B1FE-1CFD32E30B02}"/>
              </a:ext>
            </a:extLst>
          </p:cNvPr>
          <p:cNvSpPr txBox="1"/>
          <p:nvPr/>
        </p:nvSpPr>
        <p:spPr>
          <a:xfrm>
            <a:off x="9512595" y="6506201"/>
            <a:ext cx="2218877" cy="261610"/>
          </a:xfrm>
          <a:prstGeom prst="rect">
            <a:avLst/>
          </a:prstGeom>
          <a:noFill/>
        </p:spPr>
        <p:txBody>
          <a:bodyPr wrap="none" rtlCol="0">
            <a:spAutoFit/>
          </a:bodyPr>
          <a:lstStyle/>
          <a:p>
            <a:r>
              <a:rPr lang="en-US" sz="1100" i="1" dirty="0">
                <a:latin typeface="Segoe UI Semilight" panose="020B0402040204020203" pitchFamily="34" charset="0"/>
                <a:cs typeface="Segoe UI Semilight" panose="020B0402040204020203" pitchFamily="34" charset="0"/>
              </a:rPr>
              <a:t>Adapted </a:t>
            </a:r>
            <a:r>
              <a:rPr lang="en-US" sz="1100" i="1" dirty="0" err="1">
                <a:latin typeface="Segoe UI Semilight" panose="020B0402040204020203" pitchFamily="34" charset="0"/>
                <a:cs typeface="Segoe UI Semilight" panose="020B0402040204020203" pitchFamily="34" charset="0"/>
              </a:rPr>
              <a:t>Wesseling</a:t>
            </a:r>
            <a:r>
              <a:rPr lang="en-US" sz="1100" i="1" dirty="0">
                <a:latin typeface="Segoe UI Semilight" panose="020B0402040204020203" pitchFamily="34" charset="0"/>
                <a:cs typeface="Segoe UI Semilight" panose="020B0402040204020203" pitchFamily="34" charset="0"/>
              </a:rPr>
              <a:t> et a., Cell 2020</a:t>
            </a:r>
          </a:p>
        </p:txBody>
      </p:sp>
      <p:sp>
        <p:nvSpPr>
          <p:cNvPr id="8" name="Rectangle 7">
            <a:extLst>
              <a:ext uri="{FF2B5EF4-FFF2-40B4-BE49-F238E27FC236}">
                <a16:creationId xmlns:a16="http://schemas.microsoft.com/office/drawing/2014/main" id="{9965B29B-969B-4DB8-8C68-9724C1F90E50}"/>
              </a:ext>
            </a:extLst>
          </p:cNvPr>
          <p:cNvSpPr/>
          <p:nvPr/>
        </p:nvSpPr>
        <p:spPr>
          <a:xfrm>
            <a:off x="971104" y="5217459"/>
            <a:ext cx="11220896" cy="1640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646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130E8592-3610-4A9C-B550-D676779BC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103" y="872321"/>
            <a:ext cx="10551622" cy="5985679"/>
          </a:xfrm>
          <a:prstGeom prst="rect">
            <a:avLst/>
          </a:prstGeom>
        </p:spPr>
      </p:pic>
      <p:sp>
        <p:nvSpPr>
          <p:cNvPr id="2" name="Title 1">
            <a:extLst>
              <a:ext uri="{FF2B5EF4-FFF2-40B4-BE49-F238E27FC236}">
                <a16:creationId xmlns:a16="http://schemas.microsoft.com/office/drawing/2014/main" id="{08E7BECB-C83F-4663-AD9E-238D6E3FE284}"/>
              </a:ext>
            </a:extLst>
          </p:cNvPr>
          <p:cNvSpPr>
            <a:spLocks noGrp="1"/>
          </p:cNvSpPr>
          <p:nvPr>
            <p:ph type="title"/>
          </p:nvPr>
        </p:nvSpPr>
        <p:spPr/>
        <p:txBody>
          <a:bodyPr anchor="t">
            <a:normAutofit/>
          </a:bodyPr>
          <a:lstStyle/>
          <a:p>
            <a:r>
              <a:rPr lang="en-US" sz="3600" dirty="0"/>
              <a:t>Tau has peptide abundance profiles that differ by domain</a:t>
            </a:r>
          </a:p>
        </p:txBody>
      </p:sp>
      <p:sp>
        <p:nvSpPr>
          <p:cNvPr id="7" name="TextBox 6">
            <a:extLst>
              <a:ext uri="{FF2B5EF4-FFF2-40B4-BE49-F238E27FC236}">
                <a16:creationId xmlns:a16="http://schemas.microsoft.com/office/drawing/2014/main" id="{AFA0A59D-C858-4CB0-B1FE-1CFD32E30B02}"/>
              </a:ext>
            </a:extLst>
          </p:cNvPr>
          <p:cNvSpPr txBox="1"/>
          <p:nvPr/>
        </p:nvSpPr>
        <p:spPr>
          <a:xfrm>
            <a:off x="9512595" y="6506201"/>
            <a:ext cx="2218877" cy="261610"/>
          </a:xfrm>
          <a:prstGeom prst="rect">
            <a:avLst/>
          </a:prstGeom>
          <a:noFill/>
        </p:spPr>
        <p:txBody>
          <a:bodyPr wrap="none" rtlCol="0">
            <a:spAutoFit/>
          </a:bodyPr>
          <a:lstStyle/>
          <a:p>
            <a:r>
              <a:rPr lang="en-US" sz="1100" i="1" dirty="0">
                <a:latin typeface="Segoe UI Semilight" panose="020B0402040204020203" pitchFamily="34" charset="0"/>
                <a:cs typeface="Segoe UI Semilight" panose="020B0402040204020203" pitchFamily="34" charset="0"/>
              </a:rPr>
              <a:t>Adapted </a:t>
            </a:r>
            <a:r>
              <a:rPr lang="en-US" sz="1100" i="1" dirty="0" err="1">
                <a:latin typeface="Segoe UI Semilight" panose="020B0402040204020203" pitchFamily="34" charset="0"/>
                <a:cs typeface="Segoe UI Semilight" panose="020B0402040204020203" pitchFamily="34" charset="0"/>
              </a:rPr>
              <a:t>Wesseling</a:t>
            </a:r>
            <a:r>
              <a:rPr lang="en-US" sz="1100" i="1" dirty="0">
                <a:latin typeface="Segoe UI Semilight" panose="020B0402040204020203" pitchFamily="34" charset="0"/>
                <a:cs typeface="Segoe UI Semilight" panose="020B0402040204020203" pitchFamily="34" charset="0"/>
              </a:rPr>
              <a:t> et a., Cell 2020</a:t>
            </a:r>
          </a:p>
        </p:txBody>
      </p:sp>
      <p:sp>
        <p:nvSpPr>
          <p:cNvPr id="8" name="Rectangle 7">
            <a:extLst>
              <a:ext uri="{FF2B5EF4-FFF2-40B4-BE49-F238E27FC236}">
                <a16:creationId xmlns:a16="http://schemas.microsoft.com/office/drawing/2014/main" id="{9965B29B-969B-4DB8-8C68-9724C1F90E50}"/>
              </a:ext>
            </a:extLst>
          </p:cNvPr>
          <p:cNvSpPr/>
          <p:nvPr/>
        </p:nvSpPr>
        <p:spPr>
          <a:xfrm>
            <a:off x="971104" y="5254405"/>
            <a:ext cx="11220896" cy="1640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5A4A957-0D5B-47A0-ACD2-FE471A9554E5}"/>
              </a:ext>
            </a:extLst>
          </p:cNvPr>
          <p:cNvSpPr/>
          <p:nvPr/>
        </p:nvSpPr>
        <p:spPr>
          <a:xfrm>
            <a:off x="5506608" y="944712"/>
            <a:ext cx="3016004" cy="3627288"/>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6022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2048F6-7D49-5179-87BD-4558FCB40625}"/>
              </a:ext>
            </a:extLst>
          </p:cNvPr>
          <p:cNvSpPr>
            <a:spLocks noGrp="1"/>
          </p:cNvSpPr>
          <p:nvPr>
            <p:ph type="title"/>
          </p:nvPr>
        </p:nvSpPr>
        <p:spPr/>
        <p:txBody>
          <a:bodyPr/>
          <a:lstStyle/>
          <a:p>
            <a:r>
              <a:rPr lang="en-US" dirty="0"/>
              <a:t>Single Cell and Spatial Proteomics</a:t>
            </a:r>
          </a:p>
        </p:txBody>
      </p:sp>
    </p:spTree>
    <p:extLst>
      <p:ext uri="{BB962C8B-B14F-4D97-AF65-F5344CB8AC3E}">
        <p14:creationId xmlns:p14="http://schemas.microsoft.com/office/powerpoint/2010/main" val="812609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130E8592-3610-4A9C-B550-D676779BC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103" y="872321"/>
            <a:ext cx="10551622" cy="5985679"/>
          </a:xfrm>
          <a:prstGeom prst="rect">
            <a:avLst/>
          </a:prstGeom>
        </p:spPr>
      </p:pic>
      <p:sp>
        <p:nvSpPr>
          <p:cNvPr id="2" name="Title 1">
            <a:extLst>
              <a:ext uri="{FF2B5EF4-FFF2-40B4-BE49-F238E27FC236}">
                <a16:creationId xmlns:a16="http://schemas.microsoft.com/office/drawing/2014/main" id="{08E7BECB-C83F-4663-AD9E-238D6E3FE284}"/>
              </a:ext>
            </a:extLst>
          </p:cNvPr>
          <p:cNvSpPr>
            <a:spLocks noGrp="1"/>
          </p:cNvSpPr>
          <p:nvPr>
            <p:ph type="title"/>
          </p:nvPr>
        </p:nvSpPr>
        <p:spPr/>
        <p:txBody>
          <a:bodyPr anchor="t">
            <a:normAutofit/>
          </a:bodyPr>
          <a:lstStyle/>
          <a:p>
            <a:r>
              <a:rPr lang="en-US" sz="3600" dirty="0"/>
              <a:t>Tau has peptide abundance profiles that differ by domain</a:t>
            </a:r>
          </a:p>
        </p:txBody>
      </p:sp>
      <p:sp>
        <p:nvSpPr>
          <p:cNvPr id="7" name="TextBox 6">
            <a:extLst>
              <a:ext uri="{FF2B5EF4-FFF2-40B4-BE49-F238E27FC236}">
                <a16:creationId xmlns:a16="http://schemas.microsoft.com/office/drawing/2014/main" id="{AFA0A59D-C858-4CB0-B1FE-1CFD32E30B02}"/>
              </a:ext>
            </a:extLst>
          </p:cNvPr>
          <p:cNvSpPr txBox="1"/>
          <p:nvPr/>
        </p:nvSpPr>
        <p:spPr>
          <a:xfrm>
            <a:off x="9512595" y="6506201"/>
            <a:ext cx="2218877" cy="261610"/>
          </a:xfrm>
          <a:prstGeom prst="rect">
            <a:avLst/>
          </a:prstGeom>
          <a:noFill/>
        </p:spPr>
        <p:txBody>
          <a:bodyPr wrap="none" rtlCol="0">
            <a:spAutoFit/>
          </a:bodyPr>
          <a:lstStyle/>
          <a:p>
            <a:r>
              <a:rPr lang="en-US" sz="1100" i="1" dirty="0">
                <a:latin typeface="Segoe UI Semilight" panose="020B0402040204020203" pitchFamily="34" charset="0"/>
                <a:cs typeface="Segoe UI Semilight" panose="020B0402040204020203" pitchFamily="34" charset="0"/>
              </a:rPr>
              <a:t>Adapted </a:t>
            </a:r>
            <a:r>
              <a:rPr lang="en-US" sz="1100" i="1" dirty="0" err="1">
                <a:latin typeface="Segoe UI Semilight" panose="020B0402040204020203" pitchFamily="34" charset="0"/>
                <a:cs typeface="Segoe UI Semilight" panose="020B0402040204020203" pitchFamily="34" charset="0"/>
              </a:rPr>
              <a:t>Wesseling</a:t>
            </a:r>
            <a:r>
              <a:rPr lang="en-US" sz="1100" i="1" dirty="0">
                <a:latin typeface="Segoe UI Semilight" panose="020B0402040204020203" pitchFamily="34" charset="0"/>
                <a:cs typeface="Segoe UI Semilight" panose="020B0402040204020203" pitchFamily="34" charset="0"/>
              </a:rPr>
              <a:t> et a., Cell 2020</a:t>
            </a:r>
          </a:p>
        </p:txBody>
      </p:sp>
      <p:sp>
        <p:nvSpPr>
          <p:cNvPr id="8" name="Rectangle 7">
            <a:extLst>
              <a:ext uri="{FF2B5EF4-FFF2-40B4-BE49-F238E27FC236}">
                <a16:creationId xmlns:a16="http://schemas.microsoft.com/office/drawing/2014/main" id="{9965B29B-969B-4DB8-8C68-9724C1F90E50}"/>
              </a:ext>
            </a:extLst>
          </p:cNvPr>
          <p:cNvSpPr/>
          <p:nvPr/>
        </p:nvSpPr>
        <p:spPr>
          <a:xfrm>
            <a:off x="971104" y="5254405"/>
            <a:ext cx="11220896" cy="1640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5A4A957-0D5B-47A0-ACD2-FE471A9554E5}"/>
              </a:ext>
            </a:extLst>
          </p:cNvPr>
          <p:cNvSpPr/>
          <p:nvPr/>
        </p:nvSpPr>
        <p:spPr>
          <a:xfrm>
            <a:off x="4171188" y="914400"/>
            <a:ext cx="1380995" cy="3627288"/>
          </a:xfrm>
          <a:prstGeom prst="rect">
            <a:avLst/>
          </a:prstGeom>
          <a:noFill/>
          <a:ln w="28575">
            <a:solidFill>
              <a:srgbClr val="DC38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9622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130E8592-3610-4A9C-B550-D676779BC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103" y="872321"/>
            <a:ext cx="10551622" cy="5985679"/>
          </a:xfrm>
          <a:prstGeom prst="rect">
            <a:avLst/>
          </a:prstGeom>
        </p:spPr>
      </p:pic>
      <p:sp>
        <p:nvSpPr>
          <p:cNvPr id="2" name="Title 1">
            <a:extLst>
              <a:ext uri="{FF2B5EF4-FFF2-40B4-BE49-F238E27FC236}">
                <a16:creationId xmlns:a16="http://schemas.microsoft.com/office/drawing/2014/main" id="{08E7BECB-C83F-4663-AD9E-238D6E3FE284}"/>
              </a:ext>
            </a:extLst>
          </p:cNvPr>
          <p:cNvSpPr>
            <a:spLocks noGrp="1"/>
          </p:cNvSpPr>
          <p:nvPr>
            <p:ph type="title"/>
          </p:nvPr>
        </p:nvSpPr>
        <p:spPr/>
        <p:txBody>
          <a:bodyPr anchor="t">
            <a:normAutofit/>
          </a:bodyPr>
          <a:lstStyle/>
          <a:p>
            <a:r>
              <a:rPr lang="en-US" sz="3600" dirty="0"/>
              <a:t>Tau has peptide abundance profiles that differ by domain</a:t>
            </a:r>
          </a:p>
        </p:txBody>
      </p:sp>
      <p:sp>
        <p:nvSpPr>
          <p:cNvPr id="7" name="TextBox 6">
            <a:extLst>
              <a:ext uri="{FF2B5EF4-FFF2-40B4-BE49-F238E27FC236}">
                <a16:creationId xmlns:a16="http://schemas.microsoft.com/office/drawing/2014/main" id="{AFA0A59D-C858-4CB0-B1FE-1CFD32E30B02}"/>
              </a:ext>
            </a:extLst>
          </p:cNvPr>
          <p:cNvSpPr txBox="1"/>
          <p:nvPr/>
        </p:nvSpPr>
        <p:spPr>
          <a:xfrm>
            <a:off x="9512595" y="6506201"/>
            <a:ext cx="2250937" cy="261610"/>
          </a:xfrm>
          <a:prstGeom prst="rect">
            <a:avLst/>
          </a:prstGeom>
          <a:noFill/>
        </p:spPr>
        <p:txBody>
          <a:bodyPr wrap="none" rtlCol="0">
            <a:spAutoFit/>
          </a:bodyPr>
          <a:lstStyle/>
          <a:p>
            <a:r>
              <a:rPr lang="en-US" sz="1100" i="1" dirty="0">
                <a:latin typeface="Segoe UI Semilight" panose="020B0402040204020203" pitchFamily="34" charset="0"/>
                <a:cs typeface="Segoe UI Semilight" panose="020B0402040204020203" pitchFamily="34" charset="0"/>
              </a:rPr>
              <a:t>Adapted </a:t>
            </a:r>
            <a:r>
              <a:rPr lang="en-US" sz="1100" i="1" dirty="0" err="1">
                <a:latin typeface="Segoe UI Semilight" panose="020B0402040204020203" pitchFamily="34" charset="0"/>
                <a:cs typeface="Segoe UI Semilight" panose="020B0402040204020203" pitchFamily="34" charset="0"/>
              </a:rPr>
              <a:t>Wesseling</a:t>
            </a:r>
            <a:r>
              <a:rPr lang="en-US" sz="1100" i="1" dirty="0">
                <a:latin typeface="Segoe UI Semilight" panose="020B0402040204020203" pitchFamily="34" charset="0"/>
                <a:cs typeface="Segoe UI Semilight" panose="020B0402040204020203" pitchFamily="34" charset="0"/>
              </a:rPr>
              <a:t> et al., Cell 2020</a:t>
            </a:r>
          </a:p>
        </p:txBody>
      </p:sp>
      <p:sp>
        <p:nvSpPr>
          <p:cNvPr id="5" name="Rectangle 4">
            <a:extLst>
              <a:ext uri="{FF2B5EF4-FFF2-40B4-BE49-F238E27FC236}">
                <a16:creationId xmlns:a16="http://schemas.microsoft.com/office/drawing/2014/main" id="{11A33C43-04E4-4E66-9006-6293B8CA3126}"/>
              </a:ext>
            </a:extLst>
          </p:cNvPr>
          <p:cNvSpPr/>
          <p:nvPr/>
        </p:nvSpPr>
        <p:spPr>
          <a:xfrm>
            <a:off x="4171188" y="914400"/>
            <a:ext cx="1380995" cy="3627288"/>
          </a:xfrm>
          <a:prstGeom prst="rect">
            <a:avLst/>
          </a:prstGeom>
          <a:noFill/>
          <a:ln w="28575">
            <a:solidFill>
              <a:srgbClr val="DC38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490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C333-627B-5B1A-29F0-8038B8994CD7}"/>
              </a:ext>
            </a:extLst>
          </p:cNvPr>
          <p:cNvSpPr>
            <a:spLocks noGrp="1"/>
          </p:cNvSpPr>
          <p:nvPr>
            <p:ph type="title"/>
          </p:nvPr>
        </p:nvSpPr>
        <p:spPr>
          <a:xfrm>
            <a:off x="721822" y="65867"/>
            <a:ext cx="11353800" cy="1325563"/>
          </a:xfrm>
        </p:spPr>
        <p:txBody>
          <a:bodyPr/>
          <a:lstStyle/>
          <a:p>
            <a:r>
              <a:rPr lang="en-US" dirty="0"/>
              <a:t>Instruments can now detect proteins from single cells without multiplexed tags</a:t>
            </a:r>
          </a:p>
        </p:txBody>
      </p:sp>
      <p:pic>
        <p:nvPicPr>
          <p:cNvPr id="3" name="Picture 2">
            <a:extLst>
              <a:ext uri="{FF2B5EF4-FFF2-40B4-BE49-F238E27FC236}">
                <a16:creationId xmlns:a16="http://schemas.microsoft.com/office/drawing/2014/main" id="{1D70CF6B-52DB-E22A-47A8-8C63501377FC}"/>
              </a:ext>
            </a:extLst>
          </p:cNvPr>
          <p:cNvPicPr>
            <a:picLocks noChangeAspect="1"/>
          </p:cNvPicPr>
          <p:nvPr/>
        </p:nvPicPr>
        <p:blipFill>
          <a:blip r:embed="rId2"/>
          <a:srcRect b="36970"/>
          <a:stretch/>
        </p:blipFill>
        <p:spPr>
          <a:xfrm>
            <a:off x="229362" y="1890195"/>
            <a:ext cx="8341060" cy="4748146"/>
          </a:xfrm>
          <a:prstGeom prst="rect">
            <a:avLst/>
          </a:prstGeom>
        </p:spPr>
      </p:pic>
      <p:sp>
        <p:nvSpPr>
          <p:cNvPr id="4" name="TextBox 3">
            <a:extLst>
              <a:ext uri="{FF2B5EF4-FFF2-40B4-BE49-F238E27FC236}">
                <a16:creationId xmlns:a16="http://schemas.microsoft.com/office/drawing/2014/main" id="{61F06F30-B9D0-7D1A-D353-8815B0DD119F}"/>
              </a:ext>
            </a:extLst>
          </p:cNvPr>
          <p:cNvSpPr txBox="1"/>
          <p:nvPr/>
        </p:nvSpPr>
        <p:spPr>
          <a:xfrm>
            <a:off x="8726978" y="5161013"/>
            <a:ext cx="3348644" cy="1477328"/>
          </a:xfrm>
          <a:prstGeom prst="rect">
            <a:avLst/>
          </a:prstGeom>
          <a:noFill/>
        </p:spPr>
        <p:txBody>
          <a:bodyPr wrap="square" rtlCol="0">
            <a:spAutoFit/>
          </a:bodyPr>
          <a:lstStyle/>
          <a:p>
            <a:r>
              <a:rPr lang="en-US" b="0" i="0" dirty="0">
                <a:solidFill>
                  <a:srgbClr val="222222"/>
                </a:solidFill>
                <a:effectLst/>
                <a:latin typeface="-apple-system"/>
              </a:rPr>
              <a:t>Ye, Z </a:t>
            </a:r>
            <a:r>
              <a:rPr lang="en-US" b="0" i="1" dirty="0">
                <a:solidFill>
                  <a:srgbClr val="222222"/>
                </a:solidFill>
                <a:effectLst/>
                <a:latin typeface="-apple-system"/>
              </a:rPr>
              <a:t>et al.</a:t>
            </a:r>
            <a:r>
              <a:rPr lang="en-US" b="0" i="0" dirty="0">
                <a:solidFill>
                  <a:srgbClr val="222222"/>
                </a:solidFill>
                <a:effectLst/>
                <a:latin typeface="-apple-system"/>
              </a:rPr>
              <a:t> Enhanced sensitivity and scalability with a Chip-Tip workflow enables deep single-cell proteomics. </a:t>
            </a:r>
            <a:r>
              <a:rPr lang="en-US" b="0" i="1" dirty="0">
                <a:solidFill>
                  <a:srgbClr val="222222"/>
                </a:solidFill>
                <a:effectLst/>
                <a:latin typeface="-apple-system"/>
              </a:rPr>
              <a:t>Nat Methods</a:t>
            </a:r>
            <a:r>
              <a:rPr lang="en-US" b="0" i="0" dirty="0">
                <a:solidFill>
                  <a:srgbClr val="222222"/>
                </a:solidFill>
                <a:effectLst/>
                <a:latin typeface="-apple-system"/>
              </a:rPr>
              <a:t> </a:t>
            </a:r>
            <a:r>
              <a:rPr lang="en-US" b="1" i="0" dirty="0">
                <a:solidFill>
                  <a:srgbClr val="222222"/>
                </a:solidFill>
                <a:effectLst/>
                <a:latin typeface="-apple-system"/>
              </a:rPr>
              <a:t>22</a:t>
            </a:r>
            <a:r>
              <a:rPr lang="en-US" b="0" i="0" dirty="0">
                <a:solidFill>
                  <a:srgbClr val="222222"/>
                </a:solidFill>
                <a:effectLst/>
                <a:latin typeface="-apple-system"/>
              </a:rPr>
              <a:t>, 499–509 (2025)</a:t>
            </a:r>
            <a:endParaRPr lang="en-US" dirty="0"/>
          </a:p>
        </p:txBody>
      </p:sp>
    </p:spTree>
    <p:extLst>
      <p:ext uri="{BB962C8B-B14F-4D97-AF65-F5344CB8AC3E}">
        <p14:creationId xmlns:p14="http://schemas.microsoft.com/office/powerpoint/2010/main" val="4035871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8D2DF-8CAF-EC22-F326-C26D4B4D7E16}"/>
              </a:ext>
            </a:extLst>
          </p:cNvPr>
          <p:cNvSpPr>
            <a:spLocks noGrp="1"/>
          </p:cNvSpPr>
          <p:nvPr>
            <p:ph type="title"/>
          </p:nvPr>
        </p:nvSpPr>
        <p:spPr>
          <a:xfrm>
            <a:off x="838200" y="104930"/>
            <a:ext cx="10515600" cy="1084533"/>
          </a:xfrm>
        </p:spPr>
        <p:txBody>
          <a:bodyPr>
            <a:normAutofit/>
          </a:bodyPr>
          <a:lstStyle/>
          <a:p>
            <a:r>
              <a:rPr lang="en-US" sz="4800" dirty="0"/>
              <a:t>Flow Cytometry</a:t>
            </a:r>
          </a:p>
        </p:txBody>
      </p:sp>
      <p:sp>
        <p:nvSpPr>
          <p:cNvPr id="3" name="Content Placeholder 2">
            <a:extLst>
              <a:ext uri="{FF2B5EF4-FFF2-40B4-BE49-F238E27FC236}">
                <a16:creationId xmlns:a16="http://schemas.microsoft.com/office/drawing/2014/main" id="{EF5AD187-68D1-3056-5D6D-63BC1C45D6DA}"/>
              </a:ext>
            </a:extLst>
          </p:cNvPr>
          <p:cNvSpPr>
            <a:spLocks noGrp="1"/>
          </p:cNvSpPr>
          <p:nvPr>
            <p:ph idx="1"/>
          </p:nvPr>
        </p:nvSpPr>
        <p:spPr>
          <a:xfrm>
            <a:off x="838200" y="1583473"/>
            <a:ext cx="10515600" cy="4980878"/>
          </a:xfrm>
        </p:spPr>
        <p:txBody>
          <a:bodyPr>
            <a:normAutofit/>
          </a:bodyPr>
          <a:lstStyle/>
          <a:p>
            <a:pPr>
              <a:spcAft>
                <a:spcPts val="1800"/>
              </a:spcAft>
            </a:pPr>
            <a:r>
              <a:rPr lang="en-US" altLang="en-US" sz="4000" dirty="0"/>
              <a:t>Technology that measures properties of single cells</a:t>
            </a:r>
          </a:p>
          <a:p>
            <a:pPr>
              <a:spcAft>
                <a:spcPts val="1800"/>
              </a:spcAft>
            </a:pPr>
            <a:r>
              <a:rPr lang="en-US" altLang="en-US" sz="4000" dirty="0"/>
              <a:t>Measures fluorescence, light scatter, and other properties of cells and particles</a:t>
            </a:r>
          </a:p>
          <a:p>
            <a:pPr>
              <a:spcAft>
                <a:spcPts val="1800"/>
              </a:spcAft>
            </a:pPr>
            <a:r>
              <a:rPr lang="en-US" altLang="en-US" sz="4000" dirty="0"/>
              <a:t>Can provide correlated data that links different population profiles</a:t>
            </a:r>
          </a:p>
          <a:p>
            <a:pPr>
              <a:spcAft>
                <a:spcPts val="1800"/>
              </a:spcAft>
            </a:pPr>
            <a:endParaRPr lang="en-US" sz="4000" dirty="0"/>
          </a:p>
        </p:txBody>
      </p:sp>
    </p:spTree>
    <p:extLst>
      <p:ext uri="{BB962C8B-B14F-4D97-AF65-F5344CB8AC3E}">
        <p14:creationId xmlns:p14="http://schemas.microsoft.com/office/powerpoint/2010/main" val="948018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47B3-72D6-4EE4-D263-05F906926EB7}"/>
              </a:ext>
            </a:extLst>
          </p:cNvPr>
          <p:cNvSpPr>
            <a:spLocks noGrp="1"/>
          </p:cNvSpPr>
          <p:nvPr>
            <p:ph type="title"/>
          </p:nvPr>
        </p:nvSpPr>
        <p:spPr/>
        <p:txBody>
          <a:bodyPr/>
          <a:lstStyle/>
          <a:p>
            <a:r>
              <a:rPr lang="en-US" dirty="0"/>
              <a:t>What can Flow Cytometry Do?</a:t>
            </a:r>
          </a:p>
        </p:txBody>
      </p:sp>
      <p:sp>
        <p:nvSpPr>
          <p:cNvPr id="3" name="Content Placeholder 2">
            <a:extLst>
              <a:ext uri="{FF2B5EF4-FFF2-40B4-BE49-F238E27FC236}">
                <a16:creationId xmlns:a16="http://schemas.microsoft.com/office/drawing/2014/main" id="{1261FECC-62E4-3EA8-3FD7-F8696E7BA6A8}"/>
              </a:ext>
            </a:extLst>
          </p:cNvPr>
          <p:cNvSpPr>
            <a:spLocks noGrp="1"/>
          </p:cNvSpPr>
          <p:nvPr>
            <p:ph idx="1"/>
          </p:nvPr>
        </p:nvSpPr>
        <p:spPr/>
        <p:txBody>
          <a:bodyPr/>
          <a:lstStyle/>
          <a:p>
            <a:r>
              <a:rPr lang="en-US" altLang="en-US" sz="2800" dirty="0">
                <a:solidFill>
                  <a:srgbClr val="FF3300"/>
                </a:solidFill>
              </a:rPr>
              <a:t>Enumerate </a:t>
            </a:r>
            <a:r>
              <a:rPr lang="en-US" altLang="en-US" sz="2800" dirty="0"/>
              <a:t>particles in suspension</a:t>
            </a:r>
          </a:p>
          <a:p>
            <a:r>
              <a:rPr lang="en-US" altLang="en-US" sz="2800" dirty="0"/>
              <a:t>Determine “</a:t>
            </a:r>
            <a:r>
              <a:rPr lang="en-US" altLang="en-US" sz="2800" dirty="0">
                <a:solidFill>
                  <a:srgbClr val="FF3300"/>
                </a:solidFill>
              </a:rPr>
              <a:t>biologicals</a:t>
            </a:r>
            <a:r>
              <a:rPr lang="en-US" altLang="en-US" sz="2800" dirty="0"/>
              <a:t>” from “</a:t>
            </a:r>
            <a:r>
              <a:rPr lang="en-US" altLang="en-US" sz="2800" dirty="0">
                <a:solidFill>
                  <a:srgbClr val="FF3300"/>
                </a:solidFill>
              </a:rPr>
              <a:t>non-biologicals</a:t>
            </a:r>
            <a:r>
              <a:rPr lang="en-US" altLang="en-US" sz="2800" dirty="0"/>
              <a:t>”</a:t>
            </a:r>
          </a:p>
          <a:p>
            <a:r>
              <a:rPr lang="en-US" altLang="en-US" sz="2800" dirty="0"/>
              <a:t>Separate “</a:t>
            </a:r>
            <a:r>
              <a:rPr lang="en-US" altLang="en-US" sz="2800" dirty="0">
                <a:solidFill>
                  <a:srgbClr val="FF3300"/>
                </a:solidFill>
              </a:rPr>
              <a:t>live</a:t>
            </a:r>
            <a:r>
              <a:rPr lang="en-US" altLang="en-US" sz="2800" dirty="0"/>
              <a:t>” from “</a:t>
            </a:r>
            <a:r>
              <a:rPr lang="en-US" altLang="en-US" sz="2800" dirty="0">
                <a:solidFill>
                  <a:srgbClr val="FF3300"/>
                </a:solidFill>
              </a:rPr>
              <a:t>dead</a:t>
            </a:r>
            <a:r>
              <a:rPr lang="en-US" altLang="en-US" sz="2800" dirty="0"/>
              <a:t>” particles</a:t>
            </a:r>
          </a:p>
          <a:p>
            <a:r>
              <a:rPr lang="en-US" altLang="en-US" sz="2800" dirty="0"/>
              <a:t>Evaluate 10</a:t>
            </a:r>
            <a:r>
              <a:rPr lang="en-US" altLang="en-US" sz="2800" baseline="30000" dirty="0"/>
              <a:t>5</a:t>
            </a:r>
            <a:r>
              <a:rPr lang="en-US" altLang="en-US" sz="2800" dirty="0"/>
              <a:t> to 5x10</a:t>
            </a:r>
            <a:r>
              <a:rPr lang="en-US" altLang="en-US" sz="2800" baseline="30000" dirty="0"/>
              <a:t>6</a:t>
            </a:r>
            <a:r>
              <a:rPr lang="en-US" altLang="en-US" sz="2800" dirty="0"/>
              <a:t> particles in less than 1 min</a:t>
            </a:r>
          </a:p>
          <a:p>
            <a:r>
              <a:rPr lang="en-US" altLang="en-US" sz="2800" dirty="0"/>
              <a:t>Measure particle-scatter as well as </a:t>
            </a:r>
            <a:r>
              <a:rPr lang="en-US" altLang="en-US" sz="2800" dirty="0">
                <a:solidFill>
                  <a:srgbClr val="FF3300"/>
                </a:solidFill>
              </a:rPr>
              <a:t>innate fluorescence</a:t>
            </a:r>
            <a:r>
              <a:rPr lang="en-US" altLang="en-US" sz="2800" dirty="0"/>
              <a:t> or 2</a:t>
            </a:r>
            <a:r>
              <a:rPr lang="en-US" altLang="en-US" sz="2800" baseline="30000" dirty="0"/>
              <a:t>o</a:t>
            </a:r>
            <a:r>
              <a:rPr lang="en-US" altLang="en-US" sz="2800" dirty="0"/>
              <a:t> fluorescence</a:t>
            </a:r>
          </a:p>
          <a:p>
            <a:r>
              <a:rPr lang="en-US" altLang="en-US" sz="2800" dirty="0">
                <a:solidFill>
                  <a:srgbClr val="FF3300"/>
                </a:solidFill>
              </a:rPr>
              <a:t>Sort</a:t>
            </a:r>
            <a:r>
              <a:rPr lang="en-US" altLang="en-US" sz="2800" dirty="0"/>
              <a:t> single particles for subsequent analysis</a:t>
            </a:r>
          </a:p>
        </p:txBody>
      </p:sp>
    </p:spTree>
    <p:extLst>
      <p:ext uri="{BB962C8B-B14F-4D97-AF65-F5344CB8AC3E}">
        <p14:creationId xmlns:p14="http://schemas.microsoft.com/office/powerpoint/2010/main" val="1077567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552C8-A720-BC02-C696-1013A3E779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6CCA87-CB49-4309-A506-606A31306FB0}"/>
              </a:ext>
            </a:extLst>
          </p:cNvPr>
          <p:cNvSpPr>
            <a:spLocks noGrp="1"/>
          </p:cNvSpPr>
          <p:nvPr>
            <p:ph type="title"/>
          </p:nvPr>
        </p:nvSpPr>
        <p:spPr>
          <a:xfrm>
            <a:off x="838200" y="0"/>
            <a:ext cx="10515600" cy="1132393"/>
          </a:xfrm>
        </p:spPr>
        <p:txBody>
          <a:bodyPr/>
          <a:lstStyle/>
          <a:p>
            <a:r>
              <a:rPr lang="en-US" dirty="0"/>
              <a:t>Single Cell versus Spatial</a:t>
            </a:r>
          </a:p>
        </p:txBody>
      </p:sp>
      <p:pic>
        <p:nvPicPr>
          <p:cNvPr id="6" name="Picture 5">
            <a:extLst>
              <a:ext uri="{FF2B5EF4-FFF2-40B4-BE49-F238E27FC236}">
                <a16:creationId xmlns:a16="http://schemas.microsoft.com/office/drawing/2014/main" id="{9B7645DF-A569-9244-8354-FC0248390729}"/>
              </a:ext>
            </a:extLst>
          </p:cNvPr>
          <p:cNvPicPr>
            <a:picLocks noChangeAspect="1"/>
          </p:cNvPicPr>
          <p:nvPr/>
        </p:nvPicPr>
        <p:blipFill>
          <a:blip r:embed="rId2"/>
          <a:stretch>
            <a:fillRect/>
          </a:stretch>
        </p:blipFill>
        <p:spPr>
          <a:xfrm>
            <a:off x="315329" y="1404393"/>
            <a:ext cx="2283899" cy="2614102"/>
          </a:xfrm>
          <a:prstGeom prst="rect">
            <a:avLst/>
          </a:prstGeom>
        </p:spPr>
      </p:pic>
      <p:pic>
        <p:nvPicPr>
          <p:cNvPr id="8" name="Picture 7">
            <a:extLst>
              <a:ext uri="{FF2B5EF4-FFF2-40B4-BE49-F238E27FC236}">
                <a16:creationId xmlns:a16="http://schemas.microsoft.com/office/drawing/2014/main" id="{E1CC07A9-9983-E91B-7BD9-90E0A60C0682}"/>
              </a:ext>
            </a:extLst>
          </p:cNvPr>
          <p:cNvPicPr>
            <a:picLocks noChangeAspect="1"/>
          </p:cNvPicPr>
          <p:nvPr/>
        </p:nvPicPr>
        <p:blipFill>
          <a:blip r:embed="rId3"/>
          <a:stretch>
            <a:fillRect/>
          </a:stretch>
        </p:blipFill>
        <p:spPr>
          <a:xfrm>
            <a:off x="3296016" y="1643963"/>
            <a:ext cx="2087231" cy="2137830"/>
          </a:xfrm>
          <a:prstGeom prst="rect">
            <a:avLst/>
          </a:prstGeom>
        </p:spPr>
      </p:pic>
      <p:pic>
        <p:nvPicPr>
          <p:cNvPr id="10" name="Picture 9">
            <a:extLst>
              <a:ext uri="{FF2B5EF4-FFF2-40B4-BE49-F238E27FC236}">
                <a16:creationId xmlns:a16="http://schemas.microsoft.com/office/drawing/2014/main" id="{DCD32BA9-8333-50FD-97DB-4A79443CDE55}"/>
              </a:ext>
            </a:extLst>
          </p:cNvPr>
          <p:cNvPicPr>
            <a:picLocks noChangeAspect="1"/>
          </p:cNvPicPr>
          <p:nvPr/>
        </p:nvPicPr>
        <p:blipFill>
          <a:blip r:embed="rId4"/>
          <a:stretch>
            <a:fillRect/>
          </a:stretch>
        </p:blipFill>
        <p:spPr>
          <a:xfrm>
            <a:off x="9413814" y="584023"/>
            <a:ext cx="2157101" cy="2599583"/>
          </a:xfrm>
          <a:prstGeom prst="rect">
            <a:avLst/>
          </a:prstGeom>
        </p:spPr>
      </p:pic>
      <p:pic>
        <p:nvPicPr>
          <p:cNvPr id="12" name="Picture 11">
            <a:extLst>
              <a:ext uri="{FF2B5EF4-FFF2-40B4-BE49-F238E27FC236}">
                <a16:creationId xmlns:a16="http://schemas.microsoft.com/office/drawing/2014/main" id="{838D617C-DF18-1B83-7E6F-380AA33130E9}"/>
              </a:ext>
            </a:extLst>
          </p:cNvPr>
          <p:cNvPicPr>
            <a:picLocks noChangeAspect="1"/>
          </p:cNvPicPr>
          <p:nvPr/>
        </p:nvPicPr>
        <p:blipFill>
          <a:blip r:embed="rId5"/>
          <a:stretch>
            <a:fillRect/>
          </a:stretch>
        </p:blipFill>
        <p:spPr>
          <a:xfrm>
            <a:off x="9083921" y="3896009"/>
            <a:ext cx="2229187" cy="2190972"/>
          </a:xfrm>
          <a:prstGeom prst="rect">
            <a:avLst/>
          </a:prstGeom>
        </p:spPr>
      </p:pic>
      <p:cxnSp>
        <p:nvCxnSpPr>
          <p:cNvPr id="14" name="Straight Arrow Connector 13">
            <a:extLst>
              <a:ext uri="{FF2B5EF4-FFF2-40B4-BE49-F238E27FC236}">
                <a16:creationId xmlns:a16="http://schemas.microsoft.com/office/drawing/2014/main" id="{7B38220C-4314-DA6E-0495-3E1489378A27}"/>
              </a:ext>
            </a:extLst>
          </p:cNvPr>
          <p:cNvCxnSpPr>
            <a:cxnSpLocks/>
            <a:stCxn id="6" idx="3"/>
            <a:endCxn id="8" idx="1"/>
          </p:cNvCxnSpPr>
          <p:nvPr/>
        </p:nvCxnSpPr>
        <p:spPr>
          <a:xfrm>
            <a:off x="2599228" y="2711444"/>
            <a:ext cx="696788" cy="1434"/>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634B7B1-948D-C547-8265-342CE373DFF4}"/>
              </a:ext>
            </a:extLst>
          </p:cNvPr>
          <p:cNvCxnSpPr>
            <a:cxnSpLocks/>
            <a:stCxn id="8" idx="3"/>
            <a:endCxn id="10" idx="1"/>
          </p:cNvCxnSpPr>
          <p:nvPr/>
        </p:nvCxnSpPr>
        <p:spPr>
          <a:xfrm flipV="1">
            <a:off x="5383247" y="1883815"/>
            <a:ext cx="4030567" cy="82906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0F020A-D329-D55E-7427-09C3372598A4}"/>
              </a:ext>
            </a:extLst>
          </p:cNvPr>
          <p:cNvSpPr txBox="1"/>
          <p:nvPr/>
        </p:nvSpPr>
        <p:spPr>
          <a:xfrm>
            <a:off x="3296016" y="1089921"/>
            <a:ext cx="2087231" cy="646331"/>
          </a:xfrm>
          <a:prstGeom prst="rect">
            <a:avLst/>
          </a:prstGeom>
          <a:noFill/>
        </p:spPr>
        <p:txBody>
          <a:bodyPr wrap="square" rtlCol="0">
            <a:spAutoFit/>
          </a:bodyPr>
          <a:lstStyle/>
          <a:p>
            <a:pPr algn="ctr"/>
            <a:r>
              <a:rPr lang="en-US" dirty="0"/>
              <a:t>Heterogeneous and Spatially Organized </a:t>
            </a:r>
          </a:p>
        </p:txBody>
      </p:sp>
      <p:sp>
        <p:nvSpPr>
          <p:cNvPr id="19" name="TextBox 18">
            <a:extLst>
              <a:ext uri="{FF2B5EF4-FFF2-40B4-BE49-F238E27FC236}">
                <a16:creationId xmlns:a16="http://schemas.microsoft.com/office/drawing/2014/main" id="{45E404C8-EDA9-5846-AFEA-2609C98AB42C}"/>
              </a:ext>
            </a:extLst>
          </p:cNvPr>
          <p:cNvSpPr txBox="1"/>
          <p:nvPr/>
        </p:nvSpPr>
        <p:spPr>
          <a:xfrm>
            <a:off x="9189834" y="39793"/>
            <a:ext cx="2605060" cy="646331"/>
          </a:xfrm>
          <a:prstGeom prst="rect">
            <a:avLst/>
          </a:prstGeom>
          <a:noFill/>
        </p:spPr>
        <p:txBody>
          <a:bodyPr wrap="square" rtlCol="0">
            <a:spAutoFit/>
          </a:bodyPr>
          <a:lstStyle/>
          <a:p>
            <a:pPr algn="ctr"/>
            <a:r>
              <a:rPr lang="en-US" dirty="0"/>
              <a:t>Single Cell Measurements Lose Spatial Information</a:t>
            </a:r>
          </a:p>
        </p:txBody>
      </p:sp>
      <p:sp>
        <p:nvSpPr>
          <p:cNvPr id="20" name="TextBox 19">
            <a:extLst>
              <a:ext uri="{FF2B5EF4-FFF2-40B4-BE49-F238E27FC236}">
                <a16:creationId xmlns:a16="http://schemas.microsoft.com/office/drawing/2014/main" id="{DA789008-723A-545A-4AC1-13003F1F26F2}"/>
              </a:ext>
            </a:extLst>
          </p:cNvPr>
          <p:cNvSpPr txBox="1"/>
          <p:nvPr/>
        </p:nvSpPr>
        <p:spPr>
          <a:xfrm>
            <a:off x="8895985" y="3318559"/>
            <a:ext cx="2605060" cy="646331"/>
          </a:xfrm>
          <a:prstGeom prst="rect">
            <a:avLst/>
          </a:prstGeom>
          <a:noFill/>
        </p:spPr>
        <p:txBody>
          <a:bodyPr wrap="square" rtlCol="0">
            <a:spAutoFit/>
          </a:bodyPr>
          <a:lstStyle/>
          <a:p>
            <a:pPr algn="ctr"/>
            <a:r>
              <a:rPr lang="en-US" dirty="0"/>
              <a:t>High Information Content Low Spatial Resolution</a:t>
            </a:r>
          </a:p>
        </p:txBody>
      </p:sp>
      <p:cxnSp>
        <p:nvCxnSpPr>
          <p:cNvPr id="22" name="Straight Arrow Connector 21">
            <a:extLst>
              <a:ext uri="{FF2B5EF4-FFF2-40B4-BE49-F238E27FC236}">
                <a16:creationId xmlns:a16="http://schemas.microsoft.com/office/drawing/2014/main" id="{724F5778-E823-9C97-74BD-C8979A6624F8}"/>
              </a:ext>
            </a:extLst>
          </p:cNvPr>
          <p:cNvCxnSpPr>
            <a:cxnSpLocks/>
            <a:stCxn id="8" idx="3"/>
            <a:endCxn id="12" idx="1"/>
          </p:cNvCxnSpPr>
          <p:nvPr/>
        </p:nvCxnSpPr>
        <p:spPr>
          <a:xfrm>
            <a:off x="5383247" y="2712878"/>
            <a:ext cx="3700674" cy="2278617"/>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7C922A1-1388-1B0C-22EA-6C261BA7E89D}"/>
              </a:ext>
            </a:extLst>
          </p:cNvPr>
          <p:cNvSpPr txBox="1"/>
          <p:nvPr/>
        </p:nvSpPr>
        <p:spPr>
          <a:xfrm rot="20865678">
            <a:off x="5890698" y="1915883"/>
            <a:ext cx="2605060" cy="369332"/>
          </a:xfrm>
          <a:prstGeom prst="rect">
            <a:avLst/>
          </a:prstGeom>
          <a:noFill/>
        </p:spPr>
        <p:txBody>
          <a:bodyPr wrap="square" rtlCol="0">
            <a:spAutoFit/>
          </a:bodyPr>
          <a:lstStyle/>
          <a:p>
            <a:pPr algn="ctr"/>
            <a:r>
              <a:rPr lang="en-US" dirty="0"/>
              <a:t>Dissociate Cells</a:t>
            </a:r>
          </a:p>
        </p:txBody>
      </p:sp>
      <p:pic>
        <p:nvPicPr>
          <p:cNvPr id="35" name="Picture 34">
            <a:extLst>
              <a:ext uri="{FF2B5EF4-FFF2-40B4-BE49-F238E27FC236}">
                <a16:creationId xmlns:a16="http://schemas.microsoft.com/office/drawing/2014/main" id="{50EA3D88-E30E-C257-8E15-647FA6F5649D}"/>
              </a:ext>
            </a:extLst>
          </p:cNvPr>
          <p:cNvPicPr>
            <a:picLocks noChangeAspect="1"/>
          </p:cNvPicPr>
          <p:nvPr/>
        </p:nvPicPr>
        <p:blipFill>
          <a:blip r:embed="rId3"/>
          <a:srcRect r="62389" b="58304"/>
          <a:stretch/>
        </p:blipFill>
        <p:spPr>
          <a:xfrm>
            <a:off x="6408194" y="5613286"/>
            <a:ext cx="785034" cy="891384"/>
          </a:xfrm>
          <a:prstGeom prst="rect">
            <a:avLst/>
          </a:prstGeom>
        </p:spPr>
      </p:pic>
      <p:sp>
        <p:nvSpPr>
          <p:cNvPr id="36" name="TextBox 35">
            <a:extLst>
              <a:ext uri="{FF2B5EF4-FFF2-40B4-BE49-F238E27FC236}">
                <a16:creationId xmlns:a16="http://schemas.microsoft.com/office/drawing/2014/main" id="{4AF982E4-B37D-4C61-D767-393EB49C4660}"/>
              </a:ext>
            </a:extLst>
          </p:cNvPr>
          <p:cNvSpPr txBox="1"/>
          <p:nvPr/>
        </p:nvSpPr>
        <p:spPr>
          <a:xfrm>
            <a:off x="5637463" y="5106917"/>
            <a:ext cx="2605060" cy="646331"/>
          </a:xfrm>
          <a:prstGeom prst="rect">
            <a:avLst/>
          </a:prstGeom>
          <a:noFill/>
        </p:spPr>
        <p:txBody>
          <a:bodyPr wrap="square" rtlCol="0">
            <a:spAutoFit/>
          </a:bodyPr>
          <a:lstStyle/>
          <a:p>
            <a:pPr algn="ctr"/>
            <a:r>
              <a:rPr lang="en-US" dirty="0"/>
              <a:t>Moderate Information Content Narrow FOV</a:t>
            </a:r>
          </a:p>
        </p:txBody>
      </p:sp>
      <p:cxnSp>
        <p:nvCxnSpPr>
          <p:cNvPr id="37" name="Straight Arrow Connector 36">
            <a:extLst>
              <a:ext uri="{FF2B5EF4-FFF2-40B4-BE49-F238E27FC236}">
                <a16:creationId xmlns:a16="http://schemas.microsoft.com/office/drawing/2014/main" id="{960EFA3C-3DEB-6697-2CF2-B53CA47936EB}"/>
              </a:ext>
            </a:extLst>
          </p:cNvPr>
          <p:cNvCxnSpPr>
            <a:cxnSpLocks/>
            <a:stCxn id="8" idx="3"/>
            <a:endCxn id="36" idx="0"/>
          </p:cNvCxnSpPr>
          <p:nvPr/>
        </p:nvCxnSpPr>
        <p:spPr>
          <a:xfrm>
            <a:off x="5383247" y="2712878"/>
            <a:ext cx="1556746" cy="2394039"/>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047C7D2-D94A-9EE5-DB73-0EF88505FE27}"/>
              </a:ext>
            </a:extLst>
          </p:cNvPr>
          <p:cNvSpPr txBox="1"/>
          <p:nvPr/>
        </p:nvSpPr>
        <p:spPr>
          <a:xfrm>
            <a:off x="3154357" y="4101899"/>
            <a:ext cx="2343515" cy="1200329"/>
          </a:xfrm>
          <a:prstGeom prst="rect">
            <a:avLst/>
          </a:prstGeom>
          <a:noFill/>
        </p:spPr>
        <p:txBody>
          <a:bodyPr wrap="square" rtlCol="0">
            <a:spAutoFit/>
          </a:bodyPr>
          <a:lstStyle/>
          <a:p>
            <a:pPr algn="ctr"/>
            <a:r>
              <a:rPr lang="en-US" dirty="0"/>
              <a:t>Low/Poor Information Content High Spatial Resolution</a:t>
            </a:r>
          </a:p>
          <a:p>
            <a:pPr algn="ctr"/>
            <a:endParaRPr lang="en-US" dirty="0"/>
          </a:p>
        </p:txBody>
      </p:sp>
      <p:pic>
        <p:nvPicPr>
          <p:cNvPr id="42" name="Picture 41">
            <a:extLst>
              <a:ext uri="{FF2B5EF4-FFF2-40B4-BE49-F238E27FC236}">
                <a16:creationId xmlns:a16="http://schemas.microsoft.com/office/drawing/2014/main" id="{D8C15F88-695C-B2D6-6264-5DEC70972BE2}"/>
              </a:ext>
            </a:extLst>
          </p:cNvPr>
          <p:cNvPicPr>
            <a:picLocks noChangeAspect="1"/>
          </p:cNvPicPr>
          <p:nvPr/>
        </p:nvPicPr>
        <p:blipFill>
          <a:blip r:embed="rId6"/>
          <a:stretch>
            <a:fillRect/>
          </a:stretch>
        </p:blipFill>
        <p:spPr>
          <a:xfrm>
            <a:off x="3382845" y="4991495"/>
            <a:ext cx="1904175" cy="1904175"/>
          </a:xfrm>
          <a:prstGeom prst="rect">
            <a:avLst/>
          </a:prstGeom>
        </p:spPr>
      </p:pic>
      <p:cxnSp>
        <p:nvCxnSpPr>
          <p:cNvPr id="46" name="Straight Arrow Connector 45">
            <a:extLst>
              <a:ext uri="{FF2B5EF4-FFF2-40B4-BE49-F238E27FC236}">
                <a16:creationId xmlns:a16="http://schemas.microsoft.com/office/drawing/2014/main" id="{3F603484-78FF-7207-16A8-F5CCD64F3C3C}"/>
              </a:ext>
            </a:extLst>
          </p:cNvPr>
          <p:cNvCxnSpPr>
            <a:cxnSpLocks/>
            <a:stCxn id="8" idx="2"/>
            <a:endCxn id="40" idx="0"/>
          </p:cNvCxnSpPr>
          <p:nvPr/>
        </p:nvCxnSpPr>
        <p:spPr>
          <a:xfrm flipH="1">
            <a:off x="4326115" y="3781793"/>
            <a:ext cx="13517" cy="32010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FBE8831-1120-30ED-9D54-1332B68B2807}"/>
              </a:ext>
            </a:extLst>
          </p:cNvPr>
          <p:cNvSpPr/>
          <p:nvPr/>
        </p:nvSpPr>
        <p:spPr>
          <a:xfrm>
            <a:off x="8895985" y="39793"/>
            <a:ext cx="2980686" cy="32787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626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F58F8B76-54D4-F961-2E95-D0984AD89799}"/>
              </a:ext>
            </a:extLst>
          </p:cNvPr>
          <p:cNvSpPr>
            <a:spLocks noGrp="1"/>
          </p:cNvSpPr>
          <p:nvPr>
            <p:ph type="ftr" sz="quarter" idx="11"/>
          </p:nvPr>
        </p:nvSpPr>
        <p:spPr/>
        <p:txBody>
          <a:bodyPr/>
          <a:lstStyle/>
          <a:p>
            <a:r>
              <a:rPr lang="en-US" altLang="en-US" dirty="0"/>
              <a:t>© 2002 </a:t>
            </a:r>
            <a:r>
              <a:rPr lang="en-US" altLang="en-US" dirty="0" err="1"/>
              <a:t>J.Paul</a:t>
            </a:r>
            <a:r>
              <a:rPr lang="en-US" altLang="en-US" dirty="0"/>
              <a:t> Robinson, Purdue University BMS 631- Flow Cytometry lecture002.ppt</a:t>
            </a:r>
          </a:p>
        </p:txBody>
      </p:sp>
      <p:sp>
        <p:nvSpPr>
          <p:cNvPr id="3" name="Slide Number Placeholder 5">
            <a:extLst>
              <a:ext uri="{FF2B5EF4-FFF2-40B4-BE49-F238E27FC236}">
                <a16:creationId xmlns:a16="http://schemas.microsoft.com/office/drawing/2014/main" id="{C26C4B3A-FD35-5A45-1DD8-456DD1973384}"/>
              </a:ext>
            </a:extLst>
          </p:cNvPr>
          <p:cNvSpPr>
            <a:spLocks noGrp="1"/>
          </p:cNvSpPr>
          <p:nvPr>
            <p:ph type="sldNum" sz="quarter" idx="12"/>
          </p:nvPr>
        </p:nvSpPr>
        <p:spPr/>
        <p:txBody>
          <a:bodyPr/>
          <a:lstStyle/>
          <a:p>
            <a:r>
              <a:rPr lang="en-US" altLang="en-US"/>
              <a:t>Page </a:t>
            </a:r>
            <a:fld id="{86F9578B-0C9F-45E2-9EBD-C2C5A6508AAC}" type="slidenum">
              <a:rPr lang="en-US" altLang="en-US"/>
              <a:pPr/>
              <a:t>36</a:t>
            </a:fld>
            <a:endParaRPr lang="en-US" altLang="en-US"/>
          </a:p>
        </p:txBody>
      </p:sp>
      <p:sp>
        <p:nvSpPr>
          <p:cNvPr id="92162" name="Rectangle 2">
            <a:extLst>
              <a:ext uri="{FF2B5EF4-FFF2-40B4-BE49-F238E27FC236}">
                <a16:creationId xmlns:a16="http://schemas.microsoft.com/office/drawing/2014/main" id="{8E48155A-ABA9-F29D-C44F-E9BEA0E9C607}"/>
              </a:ext>
            </a:extLst>
          </p:cNvPr>
          <p:cNvSpPr>
            <a:spLocks noGrp="1" noChangeArrowheads="1"/>
          </p:cNvSpPr>
          <p:nvPr>
            <p:ph type="title"/>
          </p:nvPr>
        </p:nvSpPr>
        <p:spPr>
          <a:xfrm>
            <a:off x="2209800" y="223837"/>
            <a:ext cx="7772400" cy="457200"/>
          </a:xfrm>
        </p:spPr>
        <p:txBody>
          <a:bodyPr>
            <a:normAutofit fontScale="90000"/>
          </a:bodyPr>
          <a:lstStyle/>
          <a:p>
            <a:r>
              <a:rPr lang="en-US" altLang="en-US" sz="3200" dirty="0"/>
              <a:t>Fundamentals of a Flow Cytometer</a:t>
            </a:r>
          </a:p>
        </p:txBody>
      </p:sp>
      <p:sp>
        <p:nvSpPr>
          <p:cNvPr id="92163" name="Rectangle 3">
            <a:extLst>
              <a:ext uri="{FF2B5EF4-FFF2-40B4-BE49-F238E27FC236}">
                <a16:creationId xmlns:a16="http://schemas.microsoft.com/office/drawing/2014/main" id="{5A1DC41A-BAF4-5FC4-93CF-2FE09A8BEC5A}"/>
              </a:ext>
            </a:extLst>
          </p:cNvPr>
          <p:cNvSpPr>
            <a:spLocks noGrp="1" noChangeArrowheads="1"/>
          </p:cNvSpPr>
          <p:nvPr>
            <p:ph type="body" idx="1"/>
          </p:nvPr>
        </p:nvSpPr>
        <p:spPr/>
        <p:txBody>
          <a:bodyPr/>
          <a:lstStyle/>
          <a:p>
            <a:endParaRPr lang="en-US" altLang="en-US" dirty="0"/>
          </a:p>
        </p:txBody>
      </p:sp>
      <p:pic>
        <p:nvPicPr>
          <p:cNvPr id="92164" name="Picture 4">
            <a:extLst>
              <a:ext uri="{FF2B5EF4-FFF2-40B4-BE49-F238E27FC236}">
                <a16:creationId xmlns:a16="http://schemas.microsoft.com/office/drawing/2014/main" id="{6E547D1F-AE40-2CF8-E2AC-A2138B576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27" y="980417"/>
            <a:ext cx="6400783" cy="519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A33997FC-4BCF-90B5-45AF-A2CAD0637F92}"/>
              </a:ext>
            </a:extLst>
          </p:cNvPr>
          <p:cNvPicPr>
            <a:picLocks noChangeAspect="1"/>
          </p:cNvPicPr>
          <p:nvPr/>
        </p:nvPicPr>
        <p:blipFill>
          <a:blip r:embed="rId4"/>
          <a:stretch>
            <a:fillRect/>
          </a:stretch>
        </p:blipFill>
        <p:spPr>
          <a:xfrm>
            <a:off x="7459942" y="2024365"/>
            <a:ext cx="3565219" cy="3179403"/>
          </a:xfrm>
          <a:prstGeom prst="rect">
            <a:avLst/>
          </a:prstGeom>
        </p:spPr>
      </p:pic>
      <p:sp>
        <p:nvSpPr>
          <p:cNvPr id="6" name="TextBox 5">
            <a:extLst>
              <a:ext uri="{FF2B5EF4-FFF2-40B4-BE49-F238E27FC236}">
                <a16:creationId xmlns:a16="http://schemas.microsoft.com/office/drawing/2014/main" id="{50B934E5-11A1-F04B-8583-49EA7F952B37}"/>
              </a:ext>
            </a:extLst>
          </p:cNvPr>
          <p:cNvSpPr txBox="1"/>
          <p:nvPr/>
        </p:nvSpPr>
        <p:spPr>
          <a:xfrm>
            <a:off x="6633556" y="1156913"/>
            <a:ext cx="5436553" cy="369332"/>
          </a:xfrm>
          <a:prstGeom prst="rect">
            <a:avLst/>
          </a:prstGeom>
          <a:noFill/>
        </p:spPr>
        <p:txBody>
          <a:bodyPr wrap="none" rtlCol="0">
            <a:spAutoFit/>
          </a:bodyPr>
          <a:lstStyle/>
          <a:p>
            <a:r>
              <a:rPr lang="en-US" dirty="0"/>
              <a:t>Each Point on the Plot Represents data from a Single Cell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7D517F-8E44-8E0A-DBA9-20E9BFA14D03}"/>
              </a:ext>
            </a:extLst>
          </p:cNvPr>
          <p:cNvSpPr>
            <a:spLocks noGrp="1"/>
          </p:cNvSpPr>
          <p:nvPr>
            <p:ph type="title"/>
          </p:nvPr>
        </p:nvSpPr>
        <p:spPr/>
        <p:txBody>
          <a:bodyPr/>
          <a:lstStyle/>
          <a:p>
            <a:endParaRPr lang="en-US"/>
          </a:p>
        </p:txBody>
      </p:sp>
      <p:pic>
        <p:nvPicPr>
          <p:cNvPr id="5" name="Online Media 4" title="Flow Cytometry Animation">
            <a:hlinkClick r:id="" action="ppaction://media"/>
            <a:extLst>
              <a:ext uri="{FF2B5EF4-FFF2-40B4-BE49-F238E27FC236}">
                <a16:creationId xmlns:a16="http://schemas.microsoft.com/office/drawing/2014/main" id="{57780C93-CFE5-4FBC-8383-42F583A2710B}"/>
              </a:ext>
            </a:extLst>
          </p:cNvPr>
          <p:cNvPicPr>
            <a:picLocks noRot="1" noChangeAspect="1"/>
          </p:cNvPicPr>
          <p:nvPr>
            <a:videoFile r:link="rId1"/>
          </p:nvPr>
        </p:nvPicPr>
        <p:blipFill>
          <a:blip r:embed="rId3"/>
          <a:stretch>
            <a:fillRect/>
          </a:stretch>
        </p:blipFill>
        <p:spPr>
          <a:xfrm>
            <a:off x="1016000" y="558800"/>
            <a:ext cx="10160000" cy="5740400"/>
          </a:xfrm>
          <a:prstGeom prst="rect">
            <a:avLst/>
          </a:prstGeom>
        </p:spPr>
      </p:pic>
    </p:spTree>
    <p:extLst>
      <p:ext uri="{BB962C8B-B14F-4D97-AF65-F5344CB8AC3E}">
        <p14:creationId xmlns:p14="http://schemas.microsoft.com/office/powerpoint/2010/main" val="75134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8B930-F248-7A21-EE2D-80A99775DA3C}"/>
            </a:ext>
          </a:extLst>
        </p:cNvPr>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BCBBCC9C-C1EB-4122-5945-9635AB2CD0C8}"/>
              </a:ext>
            </a:extLst>
          </p:cNvPr>
          <p:cNvSpPr>
            <a:spLocks noGrp="1"/>
          </p:cNvSpPr>
          <p:nvPr>
            <p:ph type="sldNum" sz="quarter" idx="12"/>
          </p:nvPr>
        </p:nvSpPr>
        <p:spPr/>
        <p:txBody>
          <a:bodyPr/>
          <a:lstStyle/>
          <a:p>
            <a:r>
              <a:rPr lang="en-US" altLang="en-US"/>
              <a:t>Page </a:t>
            </a:r>
            <a:fld id="{86F9578B-0C9F-45E2-9EBD-C2C5A6508AAC}" type="slidenum">
              <a:rPr lang="en-US" altLang="en-US"/>
              <a:pPr/>
              <a:t>38</a:t>
            </a:fld>
            <a:endParaRPr lang="en-US" altLang="en-US"/>
          </a:p>
        </p:txBody>
      </p:sp>
      <p:sp>
        <p:nvSpPr>
          <p:cNvPr id="92162" name="Rectangle 2">
            <a:extLst>
              <a:ext uri="{FF2B5EF4-FFF2-40B4-BE49-F238E27FC236}">
                <a16:creationId xmlns:a16="http://schemas.microsoft.com/office/drawing/2014/main" id="{46593954-A4A5-1A0A-2B16-F0CA71CF00D0}"/>
              </a:ext>
            </a:extLst>
          </p:cNvPr>
          <p:cNvSpPr>
            <a:spLocks noGrp="1" noChangeArrowheads="1"/>
          </p:cNvSpPr>
          <p:nvPr>
            <p:ph type="title"/>
          </p:nvPr>
        </p:nvSpPr>
        <p:spPr>
          <a:xfrm>
            <a:off x="2209800" y="223837"/>
            <a:ext cx="7772400" cy="457200"/>
          </a:xfrm>
        </p:spPr>
        <p:txBody>
          <a:bodyPr>
            <a:normAutofit fontScale="90000"/>
          </a:bodyPr>
          <a:lstStyle/>
          <a:p>
            <a:r>
              <a:rPr lang="en-US" altLang="en-US" sz="3200" dirty="0"/>
              <a:t>Fundamentals of a Flow Cytometer</a:t>
            </a:r>
          </a:p>
        </p:txBody>
      </p:sp>
      <p:sp>
        <p:nvSpPr>
          <p:cNvPr id="92163" name="Rectangle 3">
            <a:extLst>
              <a:ext uri="{FF2B5EF4-FFF2-40B4-BE49-F238E27FC236}">
                <a16:creationId xmlns:a16="http://schemas.microsoft.com/office/drawing/2014/main" id="{6929750F-0C5B-5212-2CC7-C3A23F41423F}"/>
              </a:ext>
            </a:extLst>
          </p:cNvPr>
          <p:cNvSpPr>
            <a:spLocks noGrp="1" noChangeArrowheads="1"/>
          </p:cNvSpPr>
          <p:nvPr>
            <p:ph type="body" idx="1"/>
          </p:nvPr>
        </p:nvSpPr>
        <p:spPr>
          <a:xfrm>
            <a:off x="608214" y="1159804"/>
            <a:ext cx="5388033" cy="4717294"/>
          </a:xfrm>
        </p:spPr>
        <p:txBody>
          <a:bodyPr/>
          <a:lstStyle/>
          <a:p>
            <a:r>
              <a:rPr lang="en-US" altLang="en-US" dirty="0"/>
              <a:t>Side scatter (SSC) provides information about the internal complexity and granularity of cells. </a:t>
            </a:r>
          </a:p>
          <a:p>
            <a:pPr lvl="1"/>
            <a:r>
              <a:rPr lang="en-US" altLang="en-US" dirty="0"/>
              <a:t>Granularity includes factors like cytoplasmic complexity, the presence of granules, and the shape of the nucleus.</a:t>
            </a:r>
          </a:p>
          <a:p>
            <a:pPr lvl="1"/>
            <a:r>
              <a:rPr lang="en-US" altLang="en-US" dirty="0"/>
              <a:t>Measure of internal complexity</a:t>
            </a:r>
          </a:p>
          <a:p>
            <a:r>
              <a:rPr lang="en-US" altLang="en-US" dirty="0"/>
              <a:t>Forward Scatter (FSC) </a:t>
            </a:r>
          </a:p>
          <a:p>
            <a:pPr lvl="1"/>
            <a:r>
              <a:rPr lang="en-US" dirty="0"/>
              <a:t>correlates with cell size</a:t>
            </a:r>
            <a:endParaRPr lang="en-US" altLang="en-US" dirty="0"/>
          </a:p>
        </p:txBody>
      </p:sp>
      <p:pic>
        <p:nvPicPr>
          <p:cNvPr id="5" name="Picture 4">
            <a:extLst>
              <a:ext uri="{FF2B5EF4-FFF2-40B4-BE49-F238E27FC236}">
                <a16:creationId xmlns:a16="http://schemas.microsoft.com/office/drawing/2014/main" id="{097C0A59-7373-C71A-741C-68E088BA681F}"/>
              </a:ext>
            </a:extLst>
          </p:cNvPr>
          <p:cNvPicPr>
            <a:picLocks noChangeAspect="1"/>
          </p:cNvPicPr>
          <p:nvPr/>
        </p:nvPicPr>
        <p:blipFill>
          <a:blip r:embed="rId3"/>
          <a:stretch>
            <a:fillRect/>
          </a:stretch>
        </p:blipFill>
        <p:spPr>
          <a:xfrm>
            <a:off x="7459942" y="2024365"/>
            <a:ext cx="3565219" cy="3179403"/>
          </a:xfrm>
          <a:prstGeom prst="rect">
            <a:avLst/>
          </a:prstGeom>
        </p:spPr>
      </p:pic>
      <p:sp>
        <p:nvSpPr>
          <p:cNvPr id="6" name="TextBox 5">
            <a:extLst>
              <a:ext uri="{FF2B5EF4-FFF2-40B4-BE49-F238E27FC236}">
                <a16:creationId xmlns:a16="http://schemas.microsoft.com/office/drawing/2014/main" id="{D2D17586-5E01-7239-FA7D-1B0D033A1597}"/>
              </a:ext>
            </a:extLst>
          </p:cNvPr>
          <p:cNvSpPr txBox="1"/>
          <p:nvPr/>
        </p:nvSpPr>
        <p:spPr>
          <a:xfrm>
            <a:off x="6633556" y="1156913"/>
            <a:ext cx="5436553" cy="369332"/>
          </a:xfrm>
          <a:prstGeom prst="rect">
            <a:avLst/>
          </a:prstGeom>
          <a:noFill/>
        </p:spPr>
        <p:txBody>
          <a:bodyPr wrap="none" rtlCol="0">
            <a:spAutoFit/>
          </a:bodyPr>
          <a:lstStyle/>
          <a:p>
            <a:r>
              <a:rPr lang="en-US" dirty="0"/>
              <a:t>Each Point on the Plot Represents data from a Single Cell</a:t>
            </a:r>
          </a:p>
        </p:txBody>
      </p:sp>
    </p:spTree>
    <p:extLst>
      <p:ext uri="{BB962C8B-B14F-4D97-AF65-F5344CB8AC3E}">
        <p14:creationId xmlns:p14="http://schemas.microsoft.com/office/powerpoint/2010/main" val="1864593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F430-8B91-1962-44E9-EEC79B2175FD}"/>
            </a:ext>
          </a:extLst>
        </p:cNvPr>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1D291BEE-DA97-B099-0DF8-984E89E4DF7E}"/>
              </a:ext>
            </a:extLst>
          </p:cNvPr>
          <p:cNvSpPr>
            <a:spLocks noGrp="1"/>
          </p:cNvSpPr>
          <p:nvPr>
            <p:ph type="sldNum" sz="quarter" idx="12"/>
          </p:nvPr>
        </p:nvSpPr>
        <p:spPr/>
        <p:txBody>
          <a:bodyPr/>
          <a:lstStyle/>
          <a:p>
            <a:r>
              <a:rPr lang="en-US" altLang="en-US"/>
              <a:t>Page </a:t>
            </a:r>
            <a:fld id="{86F9578B-0C9F-45E2-9EBD-C2C5A6508AAC}" type="slidenum">
              <a:rPr lang="en-US" altLang="en-US"/>
              <a:pPr/>
              <a:t>39</a:t>
            </a:fld>
            <a:endParaRPr lang="en-US" altLang="en-US"/>
          </a:p>
        </p:txBody>
      </p:sp>
      <p:sp>
        <p:nvSpPr>
          <p:cNvPr id="92162" name="Rectangle 2">
            <a:extLst>
              <a:ext uri="{FF2B5EF4-FFF2-40B4-BE49-F238E27FC236}">
                <a16:creationId xmlns:a16="http://schemas.microsoft.com/office/drawing/2014/main" id="{A2364E29-0989-B504-EAC7-DD73EA858253}"/>
              </a:ext>
            </a:extLst>
          </p:cNvPr>
          <p:cNvSpPr>
            <a:spLocks noGrp="1" noChangeArrowheads="1"/>
          </p:cNvSpPr>
          <p:nvPr>
            <p:ph type="title"/>
          </p:nvPr>
        </p:nvSpPr>
        <p:spPr>
          <a:xfrm>
            <a:off x="2209800" y="223837"/>
            <a:ext cx="7772400" cy="457200"/>
          </a:xfrm>
        </p:spPr>
        <p:txBody>
          <a:bodyPr>
            <a:normAutofit fontScale="90000"/>
          </a:bodyPr>
          <a:lstStyle/>
          <a:p>
            <a:r>
              <a:rPr lang="en-US" altLang="en-US" sz="3200" dirty="0"/>
              <a:t>Fundamentals of a Flow Cytometer</a:t>
            </a:r>
          </a:p>
        </p:txBody>
      </p:sp>
      <p:sp>
        <p:nvSpPr>
          <p:cNvPr id="92163" name="Rectangle 3">
            <a:extLst>
              <a:ext uri="{FF2B5EF4-FFF2-40B4-BE49-F238E27FC236}">
                <a16:creationId xmlns:a16="http://schemas.microsoft.com/office/drawing/2014/main" id="{13A49F6E-833F-1F03-7748-3AF3EC0CEF34}"/>
              </a:ext>
            </a:extLst>
          </p:cNvPr>
          <p:cNvSpPr>
            <a:spLocks noGrp="1" noChangeArrowheads="1"/>
          </p:cNvSpPr>
          <p:nvPr>
            <p:ph type="body" idx="1"/>
          </p:nvPr>
        </p:nvSpPr>
        <p:spPr>
          <a:xfrm>
            <a:off x="249382" y="1159804"/>
            <a:ext cx="5746865" cy="4717294"/>
          </a:xfrm>
        </p:spPr>
        <p:txBody>
          <a:bodyPr>
            <a:normAutofit/>
          </a:bodyPr>
          <a:lstStyle/>
          <a:p>
            <a:pPr marL="0" indent="0">
              <a:buNone/>
            </a:pPr>
            <a:r>
              <a:rPr lang="en-US" dirty="0"/>
              <a:t>Side scatter is useful for distinguishing between different cell types in a mixed population. For example:</a:t>
            </a:r>
          </a:p>
          <a:p>
            <a:pPr lvl="1"/>
            <a:r>
              <a:rPr lang="en-US" dirty="0"/>
              <a:t>Granulocytes (like neutrophils) have high side scatter due to their granular cytoplasm</a:t>
            </a:r>
          </a:p>
          <a:p>
            <a:pPr lvl="1"/>
            <a:r>
              <a:rPr lang="en-US" dirty="0"/>
              <a:t>Lymphocytes have low side scatter because they have relatively simple cytoplasm with few granules</a:t>
            </a:r>
          </a:p>
          <a:p>
            <a:pPr lvl="1"/>
            <a:r>
              <a:rPr lang="en-US" dirty="0"/>
              <a:t>Monocytes typically have intermediate side scatter</a:t>
            </a:r>
          </a:p>
          <a:p>
            <a:pPr lvl="1"/>
            <a:endParaRPr lang="en-US" altLang="en-US" dirty="0"/>
          </a:p>
        </p:txBody>
      </p:sp>
      <p:pic>
        <p:nvPicPr>
          <p:cNvPr id="5" name="Picture 4">
            <a:extLst>
              <a:ext uri="{FF2B5EF4-FFF2-40B4-BE49-F238E27FC236}">
                <a16:creationId xmlns:a16="http://schemas.microsoft.com/office/drawing/2014/main" id="{13C70AE3-65BD-45A5-9624-D240C920C6C2}"/>
              </a:ext>
            </a:extLst>
          </p:cNvPr>
          <p:cNvPicPr>
            <a:picLocks noChangeAspect="1"/>
          </p:cNvPicPr>
          <p:nvPr/>
        </p:nvPicPr>
        <p:blipFill>
          <a:blip r:embed="rId3"/>
          <a:stretch>
            <a:fillRect/>
          </a:stretch>
        </p:blipFill>
        <p:spPr>
          <a:xfrm>
            <a:off x="7459942" y="2024365"/>
            <a:ext cx="3565219" cy="3179403"/>
          </a:xfrm>
          <a:prstGeom prst="rect">
            <a:avLst/>
          </a:prstGeom>
        </p:spPr>
      </p:pic>
      <p:sp>
        <p:nvSpPr>
          <p:cNvPr id="6" name="TextBox 5">
            <a:extLst>
              <a:ext uri="{FF2B5EF4-FFF2-40B4-BE49-F238E27FC236}">
                <a16:creationId xmlns:a16="http://schemas.microsoft.com/office/drawing/2014/main" id="{A341BEDD-CB62-17F2-B575-02D420EF3350}"/>
              </a:ext>
            </a:extLst>
          </p:cNvPr>
          <p:cNvSpPr txBox="1"/>
          <p:nvPr/>
        </p:nvSpPr>
        <p:spPr>
          <a:xfrm>
            <a:off x="6633556" y="1156913"/>
            <a:ext cx="5436553" cy="369332"/>
          </a:xfrm>
          <a:prstGeom prst="rect">
            <a:avLst/>
          </a:prstGeom>
          <a:noFill/>
        </p:spPr>
        <p:txBody>
          <a:bodyPr wrap="none" rtlCol="0">
            <a:spAutoFit/>
          </a:bodyPr>
          <a:lstStyle/>
          <a:p>
            <a:r>
              <a:rPr lang="en-US" dirty="0"/>
              <a:t>Each Point on the Plot Represents data from a Single Cell</a:t>
            </a:r>
          </a:p>
        </p:txBody>
      </p:sp>
    </p:spTree>
    <p:extLst>
      <p:ext uri="{BB962C8B-B14F-4D97-AF65-F5344CB8AC3E}">
        <p14:creationId xmlns:p14="http://schemas.microsoft.com/office/powerpoint/2010/main" val="2599839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B6ABC4-7A9C-07F6-C175-7B962CF0E7F0}"/>
              </a:ext>
            </a:extLst>
          </p:cNvPr>
          <p:cNvSpPr>
            <a:spLocks noGrp="1"/>
          </p:cNvSpPr>
          <p:nvPr>
            <p:ph type="title"/>
          </p:nvPr>
        </p:nvSpPr>
        <p:spPr>
          <a:xfrm>
            <a:off x="838200" y="0"/>
            <a:ext cx="10515600" cy="1132393"/>
          </a:xfrm>
        </p:spPr>
        <p:txBody>
          <a:bodyPr/>
          <a:lstStyle/>
          <a:p>
            <a:r>
              <a:rPr lang="en-US" dirty="0"/>
              <a:t>Single Cell versus Spatial</a:t>
            </a:r>
          </a:p>
        </p:txBody>
      </p:sp>
      <p:pic>
        <p:nvPicPr>
          <p:cNvPr id="6" name="Picture 5">
            <a:extLst>
              <a:ext uri="{FF2B5EF4-FFF2-40B4-BE49-F238E27FC236}">
                <a16:creationId xmlns:a16="http://schemas.microsoft.com/office/drawing/2014/main" id="{5590CFED-4C44-B8B3-A606-C4E82963DCE1}"/>
              </a:ext>
            </a:extLst>
          </p:cNvPr>
          <p:cNvPicPr>
            <a:picLocks noChangeAspect="1"/>
          </p:cNvPicPr>
          <p:nvPr/>
        </p:nvPicPr>
        <p:blipFill>
          <a:blip r:embed="rId2"/>
          <a:stretch>
            <a:fillRect/>
          </a:stretch>
        </p:blipFill>
        <p:spPr>
          <a:xfrm>
            <a:off x="315329" y="1404393"/>
            <a:ext cx="2283899" cy="2614102"/>
          </a:xfrm>
          <a:prstGeom prst="rect">
            <a:avLst/>
          </a:prstGeom>
        </p:spPr>
      </p:pic>
      <p:pic>
        <p:nvPicPr>
          <p:cNvPr id="8" name="Picture 7">
            <a:extLst>
              <a:ext uri="{FF2B5EF4-FFF2-40B4-BE49-F238E27FC236}">
                <a16:creationId xmlns:a16="http://schemas.microsoft.com/office/drawing/2014/main" id="{04E4D32D-2DA0-D5DF-42EF-99609AEB049A}"/>
              </a:ext>
            </a:extLst>
          </p:cNvPr>
          <p:cNvPicPr>
            <a:picLocks noChangeAspect="1"/>
          </p:cNvPicPr>
          <p:nvPr/>
        </p:nvPicPr>
        <p:blipFill>
          <a:blip r:embed="rId3"/>
          <a:stretch>
            <a:fillRect/>
          </a:stretch>
        </p:blipFill>
        <p:spPr>
          <a:xfrm>
            <a:off x="3296016" y="1643963"/>
            <a:ext cx="2087231" cy="2137830"/>
          </a:xfrm>
          <a:prstGeom prst="rect">
            <a:avLst/>
          </a:prstGeom>
        </p:spPr>
      </p:pic>
      <p:pic>
        <p:nvPicPr>
          <p:cNvPr id="10" name="Picture 9">
            <a:extLst>
              <a:ext uri="{FF2B5EF4-FFF2-40B4-BE49-F238E27FC236}">
                <a16:creationId xmlns:a16="http://schemas.microsoft.com/office/drawing/2014/main" id="{D9721F5C-50FF-5096-F0AE-1A184A5BC1CE}"/>
              </a:ext>
            </a:extLst>
          </p:cNvPr>
          <p:cNvPicPr>
            <a:picLocks noChangeAspect="1"/>
          </p:cNvPicPr>
          <p:nvPr/>
        </p:nvPicPr>
        <p:blipFill>
          <a:blip r:embed="rId4"/>
          <a:stretch>
            <a:fillRect/>
          </a:stretch>
        </p:blipFill>
        <p:spPr>
          <a:xfrm>
            <a:off x="9413814" y="584023"/>
            <a:ext cx="2157101" cy="2599583"/>
          </a:xfrm>
          <a:prstGeom prst="rect">
            <a:avLst/>
          </a:prstGeom>
        </p:spPr>
      </p:pic>
      <p:pic>
        <p:nvPicPr>
          <p:cNvPr id="12" name="Picture 11">
            <a:extLst>
              <a:ext uri="{FF2B5EF4-FFF2-40B4-BE49-F238E27FC236}">
                <a16:creationId xmlns:a16="http://schemas.microsoft.com/office/drawing/2014/main" id="{17690847-4325-FB46-6783-50DCCDB175D1}"/>
              </a:ext>
            </a:extLst>
          </p:cNvPr>
          <p:cNvPicPr>
            <a:picLocks noChangeAspect="1"/>
          </p:cNvPicPr>
          <p:nvPr/>
        </p:nvPicPr>
        <p:blipFill>
          <a:blip r:embed="rId5"/>
          <a:stretch>
            <a:fillRect/>
          </a:stretch>
        </p:blipFill>
        <p:spPr>
          <a:xfrm>
            <a:off x="9083921" y="3896009"/>
            <a:ext cx="2229187" cy="2190972"/>
          </a:xfrm>
          <a:prstGeom prst="rect">
            <a:avLst/>
          </a:prstGeom>
        </p:spPr>
      </p:pic>
      <p:cxnSp>
        <p:nvCxnSpPr>
          <p:cNvPr id="14" name="Straight Arrow Connector 13">
            <a:extLst>
              <a:ext uri="{FF2B5EF4-FFF2-40B4-BE49-F238E27FC236}">
                <a16:creationId xmlns:a16="http://schemas.microsoft.com/office/drawing/2014/main" id="{416FA8D5-7586-792E-5422-DC235F3C0862}"/>
              </a:ext>
            </a:extLst>
          </p:cNvPr>
          <p:cNvCxnSpPr>
            <a:cxnSpLocks/>
            <a:stCxn id="6" idx="3"/>
            <a:endCxn id="8" idx="1"/>
          </p:cNvCxnSpPr>
          <p:nvPr/>
        </p:nvCxnSpPr>
        <p:spPr>
          <a:xfrm>
            <a:off x="2599228" y="2711444"/>
            <a:ext cx="696788" cy="1434"/>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61153D0-DCBB-7D37-F985-C36DAA083DF1}"/>
              </a:ext>
            </a:extLst>
          </p:cNvPr>
          <p:cNvCxnSpPr>
            <a:cxnSpLocks/>
            <a:stCxn id="8" idx="3"/>
            <a:endCxn id="10" idx="1"/>
          </p:cNvCxnSpPr>
          <p:nvPr/>
        </p:nvCxnSpPr>
        <p:spPr>
          <a:xfrm flipV="1">
            <a:off x="5383247" y="1883815"/>
            <a:ext cx="4030567" cy="829063"/>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74C210E-4A8F-AD42-9947-AA1335213240}"/>
              </a:ext>
            </a:extLst>
          </p:cNvPr>
          <p:cNvSpPr txBox="1"/>
          <p:nvPr/>
        </p:nvSpPr>
        <p:spPr>
          <a:xfrm>
            <a:off x="3296016" y="1089921"/>
            <a:ext cx="2087231" cy="646331"/>
          </a:xfrm>
          <a:prstGeom prst="rect">
            <a:avLst/>
          </a:prstGeom>
          <a:noFill/>
        </p:spPr>
        <p:txBody>
          <a:bodyPr wrap="square" rtlCol="0">
            <a:spAutoFit/>
          </a:bodyPr>
          <a:lstStyle/>
          <a:p>
            <a:pPr algn="ctr"/>
            <a:r>
              <a:rPr lang="en-US" dirty="0"/>
              <a:t>Heterogeneous and Spatially Organized </a:t>
            </a:r>
          </a:p>
        </p:txBody>
      </p:sp>
      <p:sp>
        <p:nvSpPr>
          <p:cNvPr id="19" name="TextBox 18">
            <a:extLst>
              <a:ext uri="{FF2B5EF4-FFF2-40B4-BE49-F238E27FC236}">
                <a16:creationId xmlns:a16="http://schemas.microsoft.com/office/drawing/2014/main" id="{3884BD74-5E7E-DCF4-6832-A96F3E3E3C4B}"/>
              </a:ext>
            </a:extLst>
          </p:cNvPr>
          <p:cNvSpPr txBox="1"/>
          <p:nvPr/>
        </p:nvSpPr>
        <p:spPr>
          <a:xfrm>
            <a:off x="9189834" y="39793"/>
            <a:ext cx="2605060" cy="646331"/>
          </a:xfrm>
          <a:prstGeom prst="rect">
            <a:avLst/>
          </a:prstGeom>
          <a:noFill/>
        </p:spPr>
        <p:txBody>
          <a:bodyPr wrap="square" rtlCol="0">
            <a:spAutoFit/>
          </a:bodyPr>
          <a:lstStyle/>
          <a:p>
            <a:pPr algn="ctr"/>
            <a:r>
              <a:rPr lang="en-US" dirty="0"/>
              <a:t>Single Cell Measurements Lose Spatial Information</a:t>
            </a:r>
          </a:p>
        </p:txBody>
      </p:sp>
      <p:sp>
        <p:nvSpPr>
          <p:cNvPr id="20" name="TextBox 19">
            <a:extLst>
              <a:ext uri="{FF2B5EF4-FFF2-40B4-BE49-F238E27FC236}">
                <a16:creationId xmlns:a16="http://schemas.microsoft.com/office/drawing/2014/main" id="{CDFD50AD-6AA4-4411-E292-5435BE139126}"/>
              </a:ext>
            </a:extLst>
          </p:cNvPr>
          <p:cNvSpPr txBox="1"/>
          <p:nvPr/>
        </p:nvSpPr>
        <p:spPr>
          <a:xfrm>
            <a:off x="8895985" y="3318559"/>
            <a:ext cx="2605060" cy="646331"/>
          </a:xfrm>
          <a:prstGeom prst="rect">
            <a:avLst/>
          </a:prstGeom>
          <a:noFill/>
        </p:spPr>
        <p:txBody>
          <a:bodyPr wrap="square" rtlCol="0">
            <a:spAutoFit/>
          </a:bodyPr>
          <a:lstStyle/>
          <a:p>
            <a:pPr algn="ctr"/>
            <a:r>
              <a:rPr lang="en-US" dirty="0"/>
              <a:t>High Information Content Low Spatial Resolution</a:t>
            </a:r>
          </a:p>
        </p:txBody>
      </p:sp>
      <p:cxnSp>
        <p:nvCxnSpPr>
          <p:cNvPr id="22" name="Straight Arrow Connector 21">
            <a:extLst>
              <a:ext uri="{FF2B5EF4-FFF2-40B4-BE49-F238E27FC236}">
                <a16:creationId xmlns:a16="http://schemas.microsoft.com/office/drawing/2014/main" id="{221CB381-B491-9CF3-132D-48407286A182}"/>
              </a:ext>
            </a:extLst>
          </p:cNvPr>
          <p:cNvCxnSpPr>
            <a:cxnSpLocks/>
            <a:stCxn id="8" idx="3"/>
            <a:endCxn id="12" idx="1"/>
          </p:cNvCxnSpPr>
          <p:nvPr/>
        </p:nvCxnSpPr>
        <p:spPr>
          <a:xfrm>
            <a:off x="5383247" y="2712878"/>
            <a:ext cx="3700674" cy="2278617"/>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E94C722-C749-9328-92B2-694E14E55B19}"/>
              </a:ext>
            </a:extLst>
          </p:cNvPr>
          <p:cNvSpPr txBox="1"/>
          <p:nvPr/>
        </p:nvSpPr>
        <p:spPr>
          <a:xfrm rot="20865678">
            <a:off x="5890698" y="1915883"/>
            <a:ext cx="2605060" cy="369332"/>
          </a:xfrm>
          <a:prstGeom prst="rect">
            <a:avLst/>
          </a:prstGeom>
          <a:noFill/>
        </p:spPr>
        <p:txBody>
          <a:bodyPr wrap="square" rtlCol="0">
            <a:spAutoFit/>
          </a:bodyPr>
          <a:lstStyle/>
          <a:p>
            <a:pPr algn="ctr"/>
            <a:r>
              <a:rPr lang="en-US" dirty="0"/>
              <a:t>Dissociate Cells</a:t>
            </a:r>
          </a:p>
        </p:txBody>
      </p:sp>
      <p:pic>
        <p:nvPicPr>
          <p:cNvPr id="35" name="Picture 34">
            <a:extLst>
              <a:ext uri="{FF2B5EF4-FFF2-40B4-BE49-F238E27FC236}">
                <a16:creationId xmlns:a16="http://schemas.microsoft.com/office/drawing/2014/main" id="{A7D9E8E6-C5C1-B041-72C1-59130911AEFF}"/>
              </a:ext>
            </a:extLst>
          </p:cNvPr>
          <p:cNvPicPr>
            <a:picLocks noChangeAspect="1"/>
          </p:cNvPicPr>
          <p:nvPr/>
        </p:nvPicPr>
        <p:blipFill>
          <a:blip r:embed="rId3"/>
          <a:srcRect r="62389" b="58304"/>
          <a:stretch/>
        </p:blipFill>
        <p:spPr>
          <a:xfrm>
            <a:off x="6408194" y="5613286"/>
            <a:ext cx="785034" cy="891384"/>
          </a:xfrm>
          <a:prstGeom prst="rect">
            <a:avLst/>
          </a:prstGeom>
        </p:spPr>
      </p:pic>
      <p:sp>
        <p:nvSpPr>
          <p:cNvPr id="36" name="TextBox 35">
            <a:extLst>
              <a:ext uri="{FF2B5EF4-FFF2-40B4-BE49-F238E27FC236}">
                <a16:creationId xmlns:a16="http://schemas.microsoft.com/office/drawing/2014/main" id="{5294804C-7C28-E3FA-7F0E-DEC8233D2DA6}"/>
              </a:ext>
            </a:extLst>
          </p:cNvPr>
          <p:cNvSpPr txBox="1"/>
          <p:nvPr/>
        </p:nvSpPr>
        <p:spPr>
          <a:xfrm>
            <a:off x="5637463" y="5106917"/>
            <a:ext cx="2605060" cy="646331"/>
          </a:xfrm>
          <a:prstGeom prst="rect">
            <a:avLst/>
          </a:prstGeom>
          <a:noFill/>
        </p:spPr>
        <p:txBody>
          <a:bodyPr wrap="square" rtlCol="0">
            <a:spAutoFit/>
          </a:bodyPr>
          <a:lstStyle/>
          <a:p>
            <a:pPr algn="ctr"/>
            <a:r>
              <a:rPr lang="en-US" dirty="0"/>
              <a:t>Moderate Information Content Narrow FOV</a:t>
            </a:r>
          </a:p>
        </p:txBody>
      </p:sp>
      <p:cxnSp>
        <p:nvCxnSpPr>
          <p:cNvPr id="37" name="Straight Arrow Connector 36">
            <a:extLst>
              <a:ext uri="{FF2B5EF4-FFF2-40B4-BE49-F238E27FC236}">
                <a16:creationId xmlns:a16="http://schemas.microsoft.com/office/drawing/2014/main" id="{474A9765-C720-DAB7-6A89-3921E72CDE84}"/>
              </a:ext>
            </a:extLst>
          </p:cNvPr>
          <p:cNvCxnSpPr>
            <a:cxnSpLocks/>
            <a:stCxn id="8" idx="3"/>
            <a:endCxn id="36" idx="0"/>
          </p:cNvCxnSpPr>
          <p:nvPr/>
        </p:nvCxnSpPr>
        <p:spPr>
          <a:xfrm>
            <a:off x="5383247" y="2712878"/>
            <a:ext cx="1556746" cy="2394039"/>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1BE18F5-DE1B-23D9-0EAC-9838432D0395}"/>
              </a:ext>
            </a:extLst>
          </p:cNvPr>
          <p:cNvSpPr txBox="1"/>
          <p:nvPr/>
        </p:nvSpPr>
        <p:spPr>
          <a:xfrm>
            <a:off x="3154357" y="4101899"/>
            <a:ext cx="2343515" cy="1200329"/>
          </a:xfrm>
          <a:prstGeom prst="rect">
            <a:avLst/>
          </a:prstGeom>
          <a:noFill/>
        </p:spPr>
        <p:txBody>
          <a:bodyPr wrap="square" rtlCol="0">
            <a:spAutoFit/>
          </a:bodyPr>
          <a:lstStyle/>
          <a:p>
            <a:pPr algn="ctr"/>
            <a:r>
              <a:rPr lang="en-US" dirty="0"/>
              <a:t>Low/Poor Information Content High Spatial Resolution</a:t>
            </a:r>
          </a:p>
          <a:p>
            <a:pPr algn="ctr"/>
            <a:endParaRPr lang="en-US" dirty="0"/>
          </a:p>
        </p:txBody>
      </p:sp>
      <p:pic>
        <p:nvPicPr>
          <p:cNvPr id="42" name="Picture 41">
            <a:extLst>
              <a:ext uri="{FF2B5EF4-FFF2-40B4-BE49-F238E27FC236}">
                <a16:creationId xmlns:a16="http://schemas.microsoft.com/office/drawing/2014/main" id="{285833F0-4B83-E22D-9591-3EEF55CF69CE}"/>
              </a:ext>
            </a:extLst>
          </p:cNvPr>
          <p:cNvPicPr>
            <a:picLocks noChangeAspect="1"/>
          </p:cNvPicPr>
          <p:nvPr/>
        </p:nvPicPr>
        <p:blipFill>
          <a:blip r:embed="rId6"/>
          <a:stretch>
            <a:fillRect/>
          </a:stretch>
        </p:blipFill>
        <p:spPr>
          <a:xfrm>
            <a:off x="3382845" y="4991495"/>
            <a:ext cx="1904175" cy="1904175"/>
          </a:xfrm>
          <a:prstGeom prst="rect">
            <a:avLst/>
          </a:prstGeom>
        </p:spPr>
      </p:pic>
      <p:cxnSp>
        <p:nvCxnSpPr>
          <p:cNvPr id="46" name="Straight Arrow Connector 45">
            <a:extLst>
              <a:ext uri="{FF2B5EF4-FFF2-40B4-BE49-F238E27FC236}">
                <a16:creationId xmlns:a16="http://schemas.microsoft.com/office/drawing/2014/main" id="{9C05B404-AF97-99F8-45F4-9B335142769C}"/>
              </a:ext>
            </a:extLst>
          </p:cNvPr>
          <p:cNvCxnSpPr>
            <a:cxnSpLocks/>
            <a:stCxn id="8" idx="2"/>
            <a:endCxn id="40" idx="0"/>
          </p:cNvCxnSpPr>
          <p:nvPr/>
        </p:nvCxnSpPr>
        <p:spPr>
          <a:xfrm flipH="1">
            <a:off x="4326115" y="3781793"/>
            <a:ext cx="13517" cy="320106"/>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58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5987F-4BCD-CD09-AEE6-180500191BFC}"/>
            </a:ext>
          </a:extLst>
        </p:cNvPr>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EAE1CBD-66BC-6EB9-BCC1-2EBCAF7CD93C}"/>
              </a:ext>
            </a:extLst>
          </p:cNvPr>
          <p:cNvSpPr>
            <a:spLocks noGrp="1"/>
          </p:cNvSpPr>
          <p:nvPr>
            <p:ph type="sldNum" sz="quarter" idx="12"/>
          </p:nvPr>
        </p:nvSpPr>
        <p:spPr/>
        <p:txBody>
          <a:bodyPr/>
          <a:lstStyle/>
          <a:p>
            <a:r>
              <a:rPr lang="en-US" altLang="en-US"/>
              <a:t>Page </a:t>
            </a:r>
            <a:fld id="{86F9578B-0C9F-45E2-9EBD-C2C5A6508AAC}" type="slidenum">
              <a:rPr lang="en-US" altLang="en-US"/>
              <a:pPr/>
              <a:t>40</a:t>
            </a:fld>
            <a:endParaRPr lang="en-US" altLang="en-US"/>
          </a:p>
        </p:txBody>
      </p:sp>
      <p:sp>
        <p:nvSpPr>
          <p:cNvPr id="92162" name="Rectangle 2">
            <a:extLst>
              <a:ext uri="{FF2B5EF4-FFF2-40B4-BE49-F238E27FC236}">
                <a16:creationId xmlns:a16="http://schemas.microsoft.com/office/drawing/2014/main" id="{B645BC00-38FD-63C6-410D-3ACCD9C348FE}"/>
              </a:ext>
            </a:extLst>
          </p:cNvPr>
          <p:cNvSpPr>
            <a:spLocks noGrp="1" noChangeArrowheads="1"/>
          </p:cNvSpPr>
          <p:nvPr>
            <p:ph type="title"/>
          </p:nvPr>
        </p:nvSpPr>
        <p:spPr>
          <a:xfrm>
            <a:off x="2209800" y="223837"/>
            <a:ext cx="7772400" cy="457200"/>
          </a:xfrm>
        </p:spPr>
        <p:txBody>
          <a:bodyPr>
            <a:normAutofit fontScale="90000"/>
          </a:bodyPr>
          <a:lstStyle/>
          <a:p>
            <a:r>
              <a:rPr lang="en-US" altLang="en-US" sz="3200" dirty="0"/>
              <a:t>Fundamentals of a Flow Cytometer</a:t>
            </a:r>
          </a:p>
        </p:txBody>
      </p:sp>
      <p:sp>
        <p:nvSpPr>
          <p:cNvPr id="92163" name="Rectangle 3">
            <a:extLst>
              <a:ext uri="{FF2B5EF4-FFF2-40B4-BE49-F238E27FC236}">
                <a16:creationId xmlns:a16="http://schemas.microsoft.com/office/drawing/2014/main" id="{C421C2C1-F772-57FD-DC68-72233C649740}"/>
              </a:ext>
            </a:extLst>
          </p:cNvPr>
          <p:cNvSpPr>
            <a:spLocks noGrp="1" noChangeArrowheads="1"/>
          </p:cNvSpPr>
          <p:nvPr>
            <p:ph type="body" idx="1"/>
          </p:nvPr>
        </p:nvSpPr>
        <p:spPr>
          <a:xfrm>
            <a:off x="249382" y="1159804"/>
            <a:ext cx="5746865" cy="4717294"/>
          </a:xfrm>
        </p:spPr>
        <p:txBody>
          <a:bodyPr>
            <a:normAutofit/>
          </a:bodyPr>
          <a:lstStyle/>
          <a:p>
            <a:pPr marL="0" indent="0">
              <a:buNone/>
            </a:pPr>
            <a:r>
              <a:rPr lang="en-US" dirty="0"/>
              <a:t>Side scatter is useful for distinguishing between different cell types in a mixed population. For example:</a:t>
            </a:r>
          </a:p>
          <a:p>
            <a:pPr lvl="1"/>
            <a:r>
              <a:rPr lang="en-US" dirty="0"/>
              <a:t>Granulocytes (like neutrophils) have high side scatter due to their granular cytoplasm</a:t>
            </a:r>
          </a:p>
          <a:p>
            <a:pPr lvl="1"/>
            <a:r>
              <a:rPr lang="en-US" dirty="0"/>
              <a:t>Lymphocytes have low side scatter because they have relatively simple cytoplasm with few granules</a:t>
            </a:r>
          </a:p>
          <a:p>
            <a:pPr lvl="1"/>
            <a:r>
              <a:rPr lang="en-US" dirty="0"/>
              <a:t>Monocytes typically have intermediate side scatter</a:t>
            </a:r>
          </a:p>
          <a:p>
            <a:pPr lvl="1"/>
            <a:endParaRPr lang="en-US" altLang="en-US" dirty="0"/>
          </a:p>
        </p:txBody>
      </p:sp>
      <p:pic>
        <p:nvPicPr>
          <p:cNvPr id="5" name="Picture 4">
            <a:extLst>
              <a:ext uri="{FF2B5EF4-FFF2-40B4-BE49-F238E27FC236}">
                <a16:creationId xmlns:a16="http://schemas.microsoft.com/office/drawing/2014/main" id="{1C832BB6-EA61-F3C0-4A95-D7A31CF22330}"/>
              </a:ext>
            </a:extLst>
          </p:cNvPr>
          <p:cNvPicPr>
            <a:picLocks noChangeAspect="1"/>
          </p:cNvPicPr>
          <p:nvPr/>
        </p:nvPicPr>
        <p:blipFill>
          <a:blip r:embed="rId3"/>
          <a:stretch>
            <a:fillRect/>
          </a:stretch>
        </p:blipFill>
        <p:spPr>
          <a:xfrm>
            <a:off x="7459942" y="2024365"/>
            <a:ext cx="3565219" cy="3179403"/>
          </a:xfrm>
          <a:prstGeom prst="rect">
            <a:avLst/>
          </a:prstGeom>
        </p:spPr>
      </p:pic>
      <p:sp>
        <p:nvSpPr>
          <p:cNvPr id="6" name="TextBox 5">
            <a:extLst>
              <a:ext uri="{FF2B5EF4-FFF2-40B4-BE49-F238E27FC236}">
                <a16:creationId xmlns:a16="http://schemas.microsoft.com/office/drawing/2014/main" id="{224FB9E7-3233-4305-08EF-E95114B15299}"/>
              </a:ext>
            </a:extLst>
          </p:cNvPr>
          <p:cNvSpPr txBox="1"/>
          <p:nvPr/>
        </p:nvSpPr>
        <p:spPr>
          <a:xfrm>
            <a:off x="6633556" y="1156913"/>
            <a:ext cx="5436553" cy="369332"/>
          </a:xfrm>
          <a:prstGeom prst="rect">
            <a:avLst/>
          </a:prstGeom>
          <a:noFill/>
        </p:spPr>
        <p:txBody>
          <a:bodyPr wrap="none" rtlCol="0">
            <a:spAutoFit/>
          </a:bodyPr>
          <a:lstStyle/>
          <a:p>
            <a:r>
              <a:rPr lang="en-US" dirty="0"/>
              <a:t>Each Point on the Plot Represents data from a Single Cell</a:t>
            </a:r>
          </a:p>
        </p:txBody>
      </p:sp>
    </p:spTree>
    <p:extLst>
      <p:ext uri="{BB962C8B-B14F-4D97-AF65-F5344CB8AC3E}">
        <p14:creationId xmlns:p14="http://schemas.microsoft.com/office/powerpoint/2010/main" val="3561512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1E144-D3BE-0383-01DF-53EB5A65B1A8}"/>
            </a:ext>
          </a:extLst>
        </p:cNvPr>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28411BA-8AB6-8650-0AFA-6A33C2E96DEB}"/>
              </a:ext>
            </a:extLst>
          </p:cNvPr>
          <p:cNvSpPr>
            <a:spLocks noGrp="1"/>
          </p:cNvSpPr>
          <p:nvPr>
            <p:ph type="sldNum" sz="quarter" idx="12"/>
          </p:nvPr>
        </p:nvSpPr>
        <p:spPr/>
        <p:txBody>
          <a:bodyPr/>
          <a:lstStyle/>
          <a:p>
            <a:r>
              <a:rPr lang="en-US" altLang="en-US"/>
              <a:t>Page </a:t>
            </a:r>
            <a:fld id="{86F9578B-0C9F-45E2-9EBD-C2C5A6508AAC}" type="slidenum">
              <a:rPr lang="en-US" altLang="en-US"/>
              <a:pPr/>
              <a:t>41</a:t>
            </a:fld>
            <a:endParaRPr lang="en-US" altLang="en-US"/>
          </a:p>
        </p:txBody>
      </p:sp>
      <p:sp>
        <p:nvSpPr>
          <p:cNvPr id="92162" name="Rectangle 2">
            <a:extLst>
              <a:ext uri="{FF2B5EF4-FFF2-40B4-BE49-F238E27FC236}">
                <a16:creationId xmlns:a16="http://schemas.microsoft.com/office/drawing/2014/main" id="{257BDBA6-D234-1AED-8A6D-80889B18F6F7}"/>
              </a:ext>
            </a:extLst>
          </p:cNvPr>
          <p:cNvSpPr>
            <a:spLocks noGrp="1" noChangeArrowheads="1"/>
          </p:cNvSpPr>
          <p:nvPr>
            <p:ph type="title"/>
          </p:nvPr>
        </p:nvSpPr>
        <p:spPr>
          <a:xfrm>
            <a:off x="2209800" y="223837"/>
            <a:ext cx="7772400" cy="457200"/>
          </a:xfrm>
        </p:spPr>
        <p:txBody>
          <a:bodyPr>
            <a:normAutofit fontScale="90000"/>
          </a:bodyPr>
          <a:lstStyle/>
          <a:p>
            <a:r>
              <a:rPr lang="en-US" altLang="en-US" sz="3200" dirty="0"/>
              <a:t>Fundamentals of a Flow Cytometer</a:t>
            </a:r>
          </a:p>
        </p:txBody>
      </p:sp>
      <p:sp>
        <p:nvSpPr>
          <p:cNvPr id="6" name="TextBox 5">
            <a:extLst>
              <a:ext uri="{FF2B5EF4-FFF2-40B4-BE49-F238E27FC236}">
                <a16:creationId xmlns:a16="http://schemas.microsoft.com/office/drawing/2014/main" id="{9D4F57A3-1505-1850-74F0-057FEB6FB372}"/>
              </a:ext>
            </a:extLst>
          </p:cNvPr>
          <p:cNvSpPr txBox="1"/>
          <p:nvPr/>
        </p:nvSpPr>
        <p:spPr>
          <a:xfrm>
            <a:off x="950500" y="1084167"/>
            <a:ext cx="10403300" cy="830997"/>
          </a:xfrm>
          <a:prstGeom prst="rect">
            <a:avLst/>
          </a:prstGeom>
          <a:noFill/>
        </p:spPr>
        <p:txBody>
          <a:bodyPr wrap="square" rtlCol="0">
            <a:spAutoFit/>
          </a:bodyPr>
          <a:lstStyle/>
          <a:p>
            <a:r>
              <a:rPr lang="en-US" sz="2400" dirty="0"/>
              <a:t>At the same time, you can also measure fluorescence. Y-axis is the number of cells with a certain intensity (X-axis). </a:t>
            </a:r>
          </a:p>
        </p:txBody>
      </p:sp>
      <p:pic>
        <p:nvPicPr>
          <p:cNvPr id="8" name="Picture 7">
            <a:extLst>
              <a:ext uri="{FF2B5EF4-FFF2-40B4-BE49-F238E27FC236}">
                <a16:creationId xmlns:a16="http://schemas.microsoft.com/office/drawing/2014/main" id="{48942624-390B-864A-6E7D-3301FF93F842}"/>
              </a:ext>
            </a:extLst>
          </p:cNvPr>
          <p:cNvPicPr>
            <a:picLocks noChangeAspect="1"/>
          </p:cNvPicPr>
          <p:nvPr/>
        </p:nvPicPr>
        <p:blipFill>
          <a:blip r:embed="rId3"/>
          <a:stretch>
            <a:fillRect/>
          </a:stretch>
        </p:blipFill>
        <p:spPr>
          <a:xfrm>
            <a:off x="1154243" y="1988200"/>
            <a:ext cx="10016518" cy="4222078"/>
          </a:xfrm>
          <a:prstGeom prst="rect">
            <a:avLst/>
          </a:prstGeom>
        </p:spPr>
      </p:pic>
    </p:spTree>
    <p:extLst>
      <p:ext uri="{BB962C8B-B14F-4D97-AF65-F5344CB8AC3E}">
        <p14:creationId xmlns:p14="http://schemas.microsoft.com/office/powerpoint/2010/main" val="1040109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4EC8A-5BF7-211F-55B4-10FE770C54D9}"/>
            </a:ext>
          </a:extLst>
        </p:cNvPr>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1E83CCB2-AAC3-4218-B172-C22FBFA5B1D5}"/>
              </a:ext>
            </a:extLst>
          </p:cNvPr>
          <p:cNvSpPr>
            <a:spLocks noGrp="1"/>
          </p:cNvSpPr>
          <p:nvPr>
            <p:ph type="sldNum" sz="quarter" idx="12"/>
          </p:nvPr>
        </p:nvSpPr>
        <p:spPr/>
        <p:txBody>
          <a:bodyPr/>
          <a:lstStyle/>
          <a:p>
            <a:r>
              <a:rPr lang="en-US" altLang="en-US"/>
              <a:t>Page </a:t>
            </a:r>
            <a:fld id="{86F9578B-0C9F-45E2-9EBD-C2C5A6508AAC}" type="slidenum">
              <a:rPr lang="en-US" altLang="en-US"/>
              <a:pPr/>
              <a:t>42</a:t>
            </a:fld>
            <a:endParaRPr lang="en-US" altLang="en-US"/>
          </a:p>
        </p:txBody>
      </p:sp>
      <p:sp>
        <p:nvSpPr>
          <p:cNvPr id="92162" name="Rectangle 2">
            <a:extLst>
              <a:ext uri="{FF2B5EF4-FFF2-40B4-BE49-F238E27FC236}">
                <a16:creationId xmlns:a16="http://schemas.microsoft.com/office/drawing/2014/main" id="{82E9397F-203D-0722-A7BA-30EE4CF2ACFB}"/>
              </a:ext>
            </a:extLst>
          </p:cNvPr>
          <p:cNvSpPr>
            <a:spLocks noGrp="1" noChangeArrowheads="1"/>
          </p:cNvSpPr>
          <p:nvPr>
            <p:ph type="title"/>
          </p:nvPr>
        </p:nvSpPr>
        <p:spPr>
          <a:xfrm>
            <a:off x="2209800" y="223837"/>
            <a:ext cx="7772400" cy="457200"/>
          </a:xfrm>
        </p:spPr>
        <p:txBody>
          <a:bodyPr>
            <a:normAutofit fontScale="90000"/>
          </a:bodyPr>
          <a:lstStyle/>
          <a:p>
            <a:r>
              <a:rPr lang="en-US" altLang="en-US" sz="3200" dirty="0"/>
              <a:t>Fundamentals of a Flow Cytometer</a:t>
            </a:r>
          </a:p>
        </p:txBody>
      </p:sp>
      <p:sp>
        <p:nvSpPr>
          <p:cNvPr id="6" name="TextBox 5">
            <a:extLst>
              <a:ext uri="{FF2B5EF4-FFF2-40B4-BE49-F238E27FC236}">
                <a16:creationId xmlns:a16="http://schemas.microsoft.com/office/drawing/2014/main" id="{30145356-1BF6-DB6A-A653-7AAB8FAA7CC1}"/>
              </a:ext>
            </a:extLst>
          </p:cNvPr>
          <p:cNvSpPr txBox="1"/>
          <p:nvPr/>
        </p:nvSpPr>
        <p:spPr>
          <a:xfrm>
            <a:off x="950500" y="912361"/>
            <a:ext cx="10403300" cy="1200329"/>
          </a:xfrm>
          <a:prstGeom prst="rect">
            <a:avLst/>
          </a:prstGeom>
          <a:noFill/>
        </p:spPr>
        <p:txBody>
          <a:bodyPr wrap="square" rtlCol="0">
            <a:spAutoFit/>
          </a:bodyPr>
          <a:lstStyle/>
          <a:p>
            <a:r>
              <a:rPr lang="en-US" sz="2400" dirty="0"/>
              <a:t>Can do this under different conditions:</a:t>
            </a:r>
          </a:p>
          <a:p>
            <a:pPr marL="342900" indent="-342900">
              <a:buFont typeface="Arial" panose="020B0604020202020204" pitchFamily="34" charset="0"/>
              <a:buChar char="•"/>
            </a:pPr>
            <a:r>
              <a:rPr lang="en-US" sz="2400" dirty="0"/>
              <a:t>Mouse splenocytes untreated (blue)</a:t>
            </a:r>
          </a:p>
          <a:p>
            <a:pPr marL="342900" indent="-342900">
              <a:buFont typeface="Arial" panose="020B0604020202020204" pitchFamily="34" charset="0"/>
              <a:buChar char="•"/>
            </a:pPr>
            <a:r>
              <a:rPr lang="en-US" sz="2400" dirty="0"/>
              <a:t>Concanavalin A treated – stimulates the immune response(green)</a:t>
            </a:r>
          </a:p>
        </p:txBody>
      </p:sp>
      <p:pic>
        <p:nvPicPr>
          <p:cNvPr id="8" name="Picture 7">
            <a:extLst>
              <a:ext uri="{FF2B5EF4-FFF2-40B4-BE49-F238E27FC236}">
                <a16:creationId xmlns:a16="http://schemas.microsoft.com/office/drawing/2014/main" id="{9BB6489C-F55E-3670-30E7-93F119859852}"/>
              </a:ext>
            </a:extLst>
          </p:cNvPr>
          <p:cNvPicPr>
            <a:picLocks noChangeAspect="1"/>
          </p:cNvPicPr>
          <p:nvPr/>
        </p:nvPicPr>
        <p:blipFill>
          <a:blip r:embed="rId3"/>
          <a:srcRect l="61591"/>
          <a:stretch/>
        </p:blipFill>
        <p:spPr>
          <a:xfrm>
            <a:off x="7315201" y="2284496"/>
            <a:ext cx="3847248" cy="4222078"/>
          </a:xfrm>
          <a:prstGeom prst="rect">
            <a:avLst/>
          </a:prstGeom>
        </p:spPr>
      </p:pic>
      <p:pic>
        <p:nvPicPr>
          <p:cNvPr id="2" name="Picture 1">
            <a:extLst>
              <a:ext uri="{FF2B5EF4-FFF2-40B4-BE49-F238E27FC236}">
                <a16:creationId xmlns:a16="http://schemas.microsoft.com/office/drawing/2014/main" id="{8F4334C1-F652-E878-57EA-8A2353D526EC}"/>
              </a:ext>
            </a:extLst>
          </p:cNvPr>
          <p:cNvPicPr>
            <a:picLocks noChangeAspect="1"/>
          </p:cNvPicPr>
          <p:nvPr/>
        </p:nvPicPr>
        <p:blipFill>
          <a:blip r:embed="rId4"/>
          <a:stretch>
            <a:fillRect/>
          </a:stretch>
        </p:blipFill>
        <p:spPr>
          <a:xfrm>
            <a:off x="660168" y="2344015"/>
            <a:ext cx="5549439" cy="3735199"/>
          </a:xfrm>
          <a:prstGeom prst="rect">
            <a:avLst/>
          </a:prstGeom>
        </p:spPr>
      </p:pic>
    </p:spTree>
    <p:extLst>
      <p:ext uri="{BB962C8B-B14F-4D97-AF65-F5344CB8AC3E}">
        <p14:creationId xmlns:p14="http://schemas.microsoft.com/office/powerpoint/2010/main" val="85856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C9FDF-824D-C988-15EB-281783EBA135}"/>
            </a:ext>
          </a:extLst>
        </p:cNvPr>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94B6FD8-FC2F-2A92-7E2E-131A0699CFED}"/>
              </a:ext>
            </a:extLst>
          </p:cNvPr>
          <p:cNvSpPr>
            <a:spLocks noGrp="1"/>
          </p:cNvSpPr>
          <p:nvPr>
            <p:ph type="sldNum" sz="quarter" idx="12"/>
          </p:nvPr>
        </p:nvSpPr>
        <p:spPr/>
        <p:txBody>
          <a:bodyPr/>
          <a:lstStyle/>
          <a:p>
            <a:r>
              <a:rPr lang="en-US" altLang="en-US"/>
              <a:t>Page </a:t>
            </a:r>
            <a:fld id="{86F9578B-0C9F-45E2-9EBD-C2C5A6508AAC}" type="slidenum">
              <a:rPr lang="en-US" altLang="en-US"/>
              <a:pPr/>
              <a:t>43</a:t>
            </a:fld>
            <a:endParaRPr lang="en-US" altLang="en-US"/>
          </a:p>
        </p:txBody>
      </p:sp>
      <p:sp>
        <p:nvSpPr>
          <p:cNvPr id="92162" name="Rectangle 2">
            <a:extLst>
              <a:ext uri="{FF2B5EF4-FFF2-40B4-BE49-F238E27FC236}">
                <a16:creationId xmlns:a16="http://schemas.microsoft.com/office/drawing/2014/main" id="{843FB83E-9E5C-A324-A689-7C8D0F2934F6}"/>
              </a:ext>
            </a:extLst>
          </p:cNvPr>
          <p:cNvSpPr>
            <a:spLocks noGrp="1" noChangeArrowheads="1"/>
          </p:cNvSpPr>
          <p:nvPr>
            <p:ph type="title"/>
          </p:nvPr>
        </p:nvSpPr>
        <p:spPr>
          <a:xfrm>
            <a:off x="2209800" y="223837"/>
            <a:ext cx="7772400" cy="457200"/>
          </a:xfrm>
        </p:spPr>
        <p:txBody>
          <a:bodyPr>
            <a:normAutofit fontScale="90000"/>
          </a:bodyPr>
          <a:lstStyle/>
          <a:p>
            <a:r>
              <a:rPr lang="en-US" altLang="en-US" sz="3200" dirty="0"/>
              <a:t>Fundamentals of a Flow Cytometer</a:t>
            </a:r>
          </a:p>
        </p:txBody>
      </p:sp>
      <p:sp>
        <p:nvSpPr>
          <p:cNvPr id="6" name="TextBox 5">
            <a:extLst>
              <a:ext uri="{FF2B5EF4-FFF2-40B4-BE49-F238E27FC236}">
                <a16:creationId xmlns:a16="http://schemas.microsoft.com/office/drawing/2014/main" id="{A9CC2A2A-9B0C-4057-09CA-8419AD32037B}"/>
              </a:ext>
            </a:extLst>
          </p:cNvPr>
          <p:cNvSpPr txBox="1"/>
          <p:nvPr/>
        </p:nvSpPr>
        <p:spPr>
          <a:xfrm>
            <a:off x="950500" y="1084167"/>
            <a:ext cx="10403300" cy="461665"/>
          </a:xfrm>
          <a:prstGeom prst="rect">
            <a:avLst/>
          </a:prstGeom>
          <a:noFill/>
        </p:spPr>
        <p:txBody>
          <a:bodyPr wrap="square" rtlCol="0">
            <a:spAutoFit/>
          </a:bodyPr>
          <a:lstStyle/>
          <a:p>
            <a:r>
              <a:rPr lang="en-US" sz="2400" dirty="0"/>
              <a:t>Can do this for multiple antigens at the same time.</a:t>
            </a:r>
          </a:p>
        </p:txBody>
      </p:sp>
      <p:pic>
        <p:nvPicPr>
          <p:cNvPr id="8" name="Picture 7">
            <a:extLst>
              <a:ext uri="{FF2B5EF4-FFF2-40B4-BE49-F238E27FC236}">
                <a16:creationId xmlns:a16="http://schemas.microsoft.com/office/drawing/2014/main" id="{B48DC680-6606-F560-983B-C6525FBA155F}"/>
              </a:ext>
            </a:extLst>
          </p:cNvPr>
          <p:cNvPicPr>
            <a:picLocks noChangeAspect="1"/>
          </p:cNvPicPr>
          <p:nvPr/>
        </p:nvPicPr>
        <p:blipFill>
          <a:blip r:embed="rId3"/>
          <a:srcRect l="61591"/>
          <a:stretch/>
        </p:blipFill>
        <p:spPr>
          <a:xfrm>
            <a:off x="7323513" y="1988200"/>
            <a:ext cx="3847248" cy="4222078"/>
          </a:xfrm>
          <a:prstGeom prst="rect">
            <a:avLst/>
          </a:prstGeom>
        </p:spPr>
      </p:pic>
      <p:pic>
        <p:nvPicPr>
          <p:cNvPr id="2" name="Picture 1">
            <a:extLst>
              <a:ext uri="{FF2B5EF4-FFF2-40B4-BE49-F238E27FC236}">
                <a16:creationId xmlns:a16="http://schemas.microsoft.com/office/drawing/2014/main" id="{0F2E0EB9-F8FB-762B-97EB-D798CB3D26B6}"/>
              </a:ext>
            </a:extLst>
          </p:cNvPr>
          <p:cNvPicPr>
            <a:picLocks noChangeAspect="1"/>
          </p:cNvPicPr>
          <p:nvPr/>
        </p:nvPicPr>
        <p:blipFill>
          <a:blip r:embed="rId4"/>
          <a:stretch>
            <a:fillRect/>
          </a:stretch>
        </p:blipFill>
        <p:spPr>
          <a:xfrm>
            <a:off x="660168" y="2344015"/>
            <a:ext cx="5549439" cy="3735199"/>
          </a:xfrm>
          <a:prstGeom prst="rect">
            <a:avLst/>
          </a:prstGeom>
        </p:spPr>
      </p:pic>
    </p:spTree>
    <p:extLst>
      <p:ext uri="{BB962C8B-B14F-4D97-AF65-F5344CB8AC3E}">
        <p14:creationId xmlns:p14="http://schemas.microsoft.com/office/powerpoint/2010/main" val="3066092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C1C0-9F15-BABA-5335-037EB9069155}"/>
            </a:ext>
          </a:extLst>
        </p:cNvPr>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590C73D-0E1B-2F20-F5AA-95E936F16D4E}"/>
              </a:ext>
            </a:extLst>
          </p:cNvPr>
          <p:cNvSpPr>
            <a:spLocks noGrp="1"/>
          </p:cNvSpPr>
          <p:nvPr>
            <p:ph type="sldNum" sz="quarter" idx="12"/>
          </p:nvPr>
        </p:nvSpPr>
        <p:spPr/>
        <p:txBody>
          <a:bodyPr/>
          <a:lstStyle/>
          <a:p>
            <a:r>
              <a:rPr lang="en-US" altLang="en-US"/>
              <a:t>Page </a:t>
            </a:r>
            <a:fld id="{86F9578B-0C9F-45E2-9EBD-C2C5A6508AAC}" type="slidenum">
              <a:rPr lang="en-US" altLang="en-US"/>
              <a:pPr/>
              <a:t>44</a:t>
            </a:fld>
            <a:endParaRPr lang="en-US" altLang="en-US"/>
          </a:p>
        </p:txBody>
      </p:sp>
      <p:sp>
        <p:nvSpPr>
          <p:cNvPr id="92162" name="Rectangle 2">
            <a:extLst>
              <a:ext uri="{FF2B5EF4-FFF2-40B4-BE49-F238E27FC236}">
                <a16:creationId xmlns:a16="http://schemas.microsoft.com/office/drawing/2014/main" id="{9F96326F-41EB-216F-80BF-9CD7859B94DB}"/>
              </a:ext>
            </a:extLst>
          </p:cNvPr>
          <p:cNvSpPr>
            <a:spLocks noGrp="1" noChangeArrowheads="1"/>
          </p:cNvSpPr>
          <p:nvPr>
            <p:ph type="title"/>
          </p:nvPr>
        </p:nvSpPr>
        <p:spPr>
          <a:xfrm>
            <a:off x="2209800" y="223837"/>
            <a:ext cx="7772400" cy="457200"/>
          </a:xfrm>
        </p:spPr>
        <p:txBody>
          <a:bodyPr>
            <a:normAutofit fontScale="90000"/>
          </a:bodyPr>
          <a:lstStyle/>
          <a:p>
            <a:r>
              <a:rPr lang="en-US" altLang="en-US" sz="3200" dirty="0"/>
              <a:t>Fundamentals of a Flow Cytometer</a:t>
            </a:r>
          </a:p>
        </p:txBody>
      </p:sp>
      <p:sp>
        <p:nvSpPr>
          <p:cNvPr id="6" name="TextBox 5">
            <a:extLst>
              <a:ext uri="{FF2B5EF4-FFF2-40B4-BE49-F238E27FC236}">
                <a16:creationId xmlns:a16="http://schemas.microsoft.com/office/drawing/2014/main" id="{9FBA76FD-739E-C6EF-D685-691AED68E119}"/>
              </a:ext>
            </a:extLst>
          </p:cNvPr>
          <p:cNvSpPr txBox="1"/>
          <p:nvPr/>
        </p:nvSpPr>
        <p:spPr>
          <a:xfrm>
            <a:off x="950500" y="1084167"/>
            <a:ext cx="10403300" cy="461665"/>
          </a:xfrm>
          <a:prstGeom prst="rect">
            <a:avLst/>
          </a:prstGeom>
          <a:noFill/>
        </p:spPr>
        <p:txBody>
          <a:bodyPr wrap="square" rtlCol="0">
            <a:spAutoFit/>
          </a:bodyPr>
          <a:lstStyle/>
          <a:p>
            <a:r>
              <a:rPr lang="en-US" sz="2400" dirty="0"/>
              <a:t>Can do this for multiple antigens at the same time.</a:t>
            </a:r>
          </a:p>
        </p:txBody>
      </p:sp>
      <p:pic>
        <p:nvPicPr>
          <p:cNvPr id="8" name="Picture 7">
            <a:extLst>
              <a:ext uri="{FF2B5EF4-FFF2-40B4-BE49-F238E27FC236}">
                <a16:creationId xmlns:a16="http://schemas.microsoft.com/office/drawing/2014/main" id="{9483657F-2DE1-D928-AE68-117ED1B6608A}"/>
              </a:ext>
            </a:extLst>
          </p:cNvPr>
          <p:cNvPicPr>
            <a:picLocks noChangeAspect="1"/>
          </p:cNvPicPr>
          <p:nvPr/>
        </p:nvPicPr>
        <p:blipFill>
          <a:blip r:embed="rId3"/>
          <a:srcRect l="61591"/>
          <a:stretch/>
        </p:blipFill>
        <p:spPr>
          <a:xfrm>
            <a:off x="7323513" y="1988200"/>
            <a:ext cx="3847248" cy="4222078"/>
          </a:xfrm>
          <a:prstGeom prst="rect">
            <a:avLst/>
          </a:prstGeom>
        </p:spPr>
      </p:pic>
      <p:pic>
        <p:nvPicPr>
          <p:cNvPr id="5" name="Picture 4">
            <a:extLst>
              <a:ext uri="{FF2B5EF4-FFF2-40B4-BE49-F238E27FC236}">
                <a16:creationId xmlns:a16="http://schemas.microsoft.com/office/drawing/2014/main" id="{938BCBB5-3A07-D775-60F3-250F7E444E90}"/>
              </a:ext>
            </a:extLst>
          </p:cNvPr>
          <p:cNvPicPr>
            <a:picLocks noChangeAspect="1"/>
          </p:cNvPicPr>
          <p:nvPr/>
        </p:nvPicPr>
        <p:blipFill>
          <a:blip r:embed="rId4"/>
          <a:stretch>
            <a:fillRect/>
          </a:stretch>
        </p:blipFill>
        <p:spPr>
          <a:xfrm>
            <a:off x="1413791" y="1843050"/>
            <a:ext cx="4155736" cy="4197714"/>
          </a:xfrm>
          <a:prstGeom prst="rect">
            <a:avLst/>
          </a:prstGeom>
        </p:spPr>
      </p:pic>
    </p:spTree>
    <p:extLst>
      <p:ext uri="{BB962C8B-B14F-4D97-AF65-F5344CB8AC3E}">
        <p14:creationId xmlns:p14="http://schemas.microsoft.com/office/powerpoint/2010/main" val="3248340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4D07-DE69-4229-5C4F-506F2A93CA87}"/>
              </a:ext>
            </a:extLst>
          </p:cNvPr>
          <p:cNvSpPr>
            <a:spLocks noGrp="1"/>
          </p:cNvSpPr>
          <p:nvPr>
            <p:ph type="title"/>
          </p:nvPr>
        </p:nvSpPr>
        <p:spPr/>
        <p:txBody>
          <a:bodyPr/>
          <a:lstStyle/>
          <a:p>
            <a:r>
              <a:rPr lang="en-US" dirty="0"/>
              <a:t>Staining for cell viability</a:t>
            </a:r>
          </a:p>
        </p:txBody>
      </p:sp>
      <p:pic>
        <p:nvPicPr>
          <p:cNvPr id="3" name="Picture 2">
            <a:extLst>
              <a:ext uri="{FF2B5EF4-FFF2-40B4-BE49-F238E27FC236}">
                <a16:creationId xmlns:a16="http://schemas.microsoft.com/office/drawing/2014/main" id="{468FDBCE-779A-994F-DD5A-77860AA2DBE8}"/>
              </a:ext>
            </a:extLst>
          </p:cNvPr>
          <p:cNvPicPr>
            <a:picLocks noChangeAspect="1"/>
          </p:cNvPicPr>
          <p:nvPr/>
        </p:nvPicPr>
        <p:blipFill>
          <a:blip r:embed="rId3"/>
          <a:stretch>
            <a:fillRect/>
          </a:stretch>
        </p:blipFill>
        <p:spPr>
          <a:xfrm>
            <a:off x="1859794" y="1690688"/>
            <a:ext cx="8472412" cy="4543527"/>
          </a:xfrm>
          <a:prstGeom prst="rect">
            <a:avLst/>
          </a:prstGeom>
        </p:spPr>
      </p:pic>
    </p:spTree>
    <p:extLst>
      <p:ext uri="{BB962C8B-B14F-4D97-AF65-F5344CB8AC3E}">
        <p14:creationId xmlns:p14="http://schemas.microsoft.com/office/powerpoint/2010/main" val="1346601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A2D4-FCB4-4DFD-05B4-BB735080B2CE}"/>
              </a:ext>
            </a:extLst>
          </p:cNvPr>
          <p:cNvSpPr>
            <a:spLocks noGrp="1"/>
          </p:cNvSpPr>
          <p:nvPr>
            <p:ph type="title"/>
          </p:nvPr>
        </p:nvSpPr>
        <p:spPr>
          <a:xfrm>
            <a:off x="838200" y="120275"/>
            <a:ext cx="10515600" cy="1325563"/>
          </a:xfrm>
        </p:spPr>
        <p:txBody>
          <a:bodyPr/>
          <a:lstStyle/>
          <a:p>
            <a:r>
              <a:rPr lang="en-US" dirty="0"/>
              <a:t>Some flow cytometers can sort cells</a:t>
            </a:r>
          </a:p>
        </p:txBody>
      </p:sp>
      <p:sp>
        <p:nvSpPr>
          <p:cNvPr id="3" name="Content Placeholder 2">
            <a:extLst>
              <a:ext uri="{FF2B5EF4-FFF2-40B4-BE49-F238E27FC236}">
                <a16:creationId xmlns:a16="http://schemas.microsoft.com/office/drawing/2014/main" id="{0A841F6D-70C0-0ADA-9B4E-4CB61488FD28}"/>
              </a:ext>
            </a:extLst>
          </p:cNvPr>
          <p:cNvSpPr>
            <a:spLocks noGrp="1"/>
          </p:cNvSpPr>
          <p:nvPr>
            <p:ph idx="1"/>
          </p:nvPr>
        </p:nvSpPr>
        <p:spPr>
          <a:xfrm>
            <a:off x="397625" y="1817312"/>
            <a:ext cx="4457007" cy="4351338"/>
          </a:xfrm>
        </p:spPr>
        <p:txBody>
          <a:bodyPr>
            <a:normAutofit fontScale="92500"/>
          </a:bodyPr>
          <a:lstStyle/>
          <a:p>
            <a:r>
              <a:rPr lang="en-US" dirty="0"/>
              <a:t>Becton Dickinson: Fluorescence-activated cell sorting (FACS)</a:t>
            </a:r>
          </a:p>
          <a:p>
            <a:r>
              <a:rPr lang="en-US" dirty="0"/>
              <a:t>A voltage (+ or -) is applied to an electrode in contact with the liquid surrounding the cell. </a:t>
            </a:r>
          </a:p>
          <a:p>
            <a:pPr lvl="1"/>
            <a:r>
              <a:rPr lang="en-US" dirty="0"/>
              <a:t>Tags the droplet with a charge.</a:t>
            </a:r>
          </a:p>
          <a:p>
            <a:r>
              <a:rPr lang="en-US" dirty="0"/>
              <a:t>Those charged droplets can be deflected by high voltage deflectors</a:t>
            </a:r>
          </a:p>
        </p:txBody>
      </p:sp>
      <p:pic>
        <p:nvPicPr>
          <p:cNvPr id="4" name="Picture 3">
            <a:extLst>
              <a:ext uri="{FF2B5EF4-FFF2-40B4-BE49-F238E27FC236}">
                <a16:creationId xmlns:a16="http://schemas.microsoft.com/office/drawing/2014/main" id="{F9BF5DA9-5E48-6367-DCB3-BFFBCD3EAFA7}"/>
              </a:ext>
            </a:extLst>
          </p:cNvPr>
          <p:cNvPicPr>
            <a:picLocks noChangeAspect="1"/>
          </p:cNvPicPr>
          <p:nvPr/>
        </p:nvPicPr>
        <p:blipFill>
          <a:blip r:embed="rId2"/>
          <a:stretch>
            <a:fillRect/>
          </a:stretch>
        </p:blipFill>
        <p:spPr>
          <a:xfrm>
            <a:off x="6258344" y="1817312"/>
            <a:ext cx="4928162" cy="4920413"/>
          </a:xfrm>
          <a:prstGeom prst="rect">
            <a:avLst/>
          </a:prstGeom>
        </p:spPr>
      </p:pic>
    </p:spTree>
    <p:extLst>
      <p:ext uri="{BB962C8B-B14F-4D97-AF65-F5344CB8AC3E}">
        <p14:creationId xmlns:p14="http://schemas.microsoft.com/office/powerpoint/2010/main" val="3787513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DD443-4983-C2DD-5C76-A0E6ABAAA3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25946-949D-A5A1-7EBD-1BC02ECCA7D6}"/>
              </a:ext>
            </a:extLst>
          </p:cNvPr>
          <p:cNvSpPr>
            <a:spLocks noGrp="1"/>
          </p:cNvSpPr>
          <p:nvPr>
            <p:ph type="title"/>
          </p:nvPr>
        </p:nvSpPr>
        <p:spPr/>
        <p:txBody>
          <a:bodyPr/>
          <a:lstStyle/>
          <a:p>
            <a:r>
              <a:rPr lang="en-US" dirty="0"/>
              <a:t>Some flow cytometers can sort cells</a:t>
            </a:r>
          </a:p>
        </p:txBody>
      </p:sp>
      <p:sp>
        <p:nvSpPr>
          <p:cNvPr id="3" name="Content Placeholder 2">
            <a:extLst>
              <a:ext uri="{FF2B5EF4-FFF2-40B4-BE49-F238E27FC236}">
                <a16:creationId xmlns:a16="http://schemas.microsoft.com/office/drawing/2014/main" id="{A7C7AFAA-C69B-F0CD-6443-4992F89E6849}"/>
              </a:ext>
            </a:extLst>
          </p:cNvPr>
          <p:cNvSpPr>
            <a:spLocks noGrp="1"/>
          </p:cNvSpPr>
          <p:nvPr>
            <p:ph idx="1"/>
          </p:nvPr>
        </p:nvSpPr>
        <p:spPr>
          <a:xfrm>
            <a:off x="397625" y="1817312"/>
            <a:ext cx="4457007" cy="4351338"/>
          </a:xfrm>
        </p:spPr>
        <p:txBody>
          <a:bodyPr>
            <a:normAutofit fontScale="92500"/>
          </a:bodyPr>
          <a:lstStyle/>
          <a:p>
            <a:r>
              <a:rPr lang="en-US" dirty="0"/>
              <a:t>Becton Dickinson: Fluorescence-activated cell sorting (FACS)</a:t>
            </a:r>
          </a:p>
          <a:p>
            <a:r>
              <a:rPr lang="en-US" dirty="0"/>
              <a:t>A voltage (+ or -) is applied to an electrode in contact with the liquid surrounding the cell. </a:t>
            </a:r>
          </a:p>
          <a:p>
            <a:pPr lvl="1"/>
            <a:r>
              <a:rPr lang="en-US" dirty="0"/>
              <a:t>Tags the droplet with a charge.</a:t>
            </a:r>
          </a:p>
          <a:p>
            <a:r>
              <a:rPr lang="en-US" dirty="0"/>
              <a:t>Those charged droplets can be deflected by high voltage deflectors</a:t>
            </a:r>
          </a:p>
        </p:txBody>
      </p:sp>
      <p:pic>
        <p:nvPicPr>
          <p:cNvPr id="6" name="Picture 5">
            <a:extLst>
              <a:ext uri="{FF2B5EF4-FFF2-40B4-BE49-F238E27FC236}">
                <a16:creationId xmlns:a16="http://schemas.microsoft.com/office/drawing/2014/main" id="{7CA16FF2-04FE-6F87-432A-926670F7790E}"/>
              </a:ext>
            </a:extLst>
          </p:cNvPr>
          <p:cNvPicPr>
            <a:picLocks noChangeAspect="1"/>
          </p:cNvPicPr>
          <p:nvPr/>
        </p:nvPicPr>
        <p:blipFill>
          <a:blip r:embed="rId2"/>
          <a:stretch>
            <a:fillRect/>
          </a:stretch>
        </p:blipFill>
        <p:spPr>
          <a:xfrm>
            <a:off x="5147655" y="1659918"/>
            <a:ext cx="6801200" cy="4508732"/>
          </a:xfrm>
          <a:prstGeom prst="rect">
            <a:avLst/>
          </a:prstGeom>
        </p:spPr>
      </p:pic>
    </p:spTree>
    <p:extLst>
      <p:ext uri="{BB962C8B-B14F-4D97-AF65-F5344CB8AC3E}">
        <p14:creationId xmlns:p14="http://schemas.microsoft.com/office/powerpoint/2010/main" val="78558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ss Cytometry: An Evolution in ICP-MS Enabling Novel Insights in  Single-Cell Biology">
            <a:extLst>
              <a:ext uri="{FF2B5EF4-FFF2-40B4-BE49-F238E27FC236}">
                <a16:creationId xmlns:a16="http://schemas.microsoft.com/office/drawing/2014/main" id="{78B72D9E-66D2-D092-BA9D-CBC19B427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260196"/>
            <a:ext cx="11372850" cy="36961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71479C-012E-CE77-20B3-7953A31677A5}"/>
              </a:ext>
            </a:extLst>
          </p:cNvPr>
          <p:cNvSpPr>
            <a:spLocks noGrp="1"/>
          </p:cNvSpPr>
          <p:nvPr>
            <p:ph type="title"/>
          </p:nvPr>
        </p:nvSpPr>
        <p:spPr>
          <a:xfrm>
            <a:off x="838200" y="114035"/>
            <a:ext cx="10515600" cy="1325563"/>
          </a:xfrm>
        </p:spPr>
        <p:txBody>
          <a:bodyPr/>
          <a:lstStyle/>
          <a:p>
            <a:r>
              <a:rPr lang="en-US" dirty="0"/>
              <a:t>Multiplexing with Heavy Metals</a:t>
            </a:r>
          </a:p>
        </p:txBody>
      </p:sp>
      <p:sp>
        <p:nvSpPr>
          <p:cNvPr id="3" name="TextBox 2">
            <a:extLst>
              <a:ext uri="{FF2B5EF4-FFF2-40B4-BE49-F238E27FC236}">
                <a16:creationId xmlns:a16="http://schemas.microsoft.com/office/drawing/2014/main" id="{4884CB09-9C6F-C329-7F3E-21DBFA16EEF7}"/>
              </a:ext>
            </a:extLst>
          </p:cNvPr>
          <p:cNvSpPr txBox="1"/>
          <p:nvPr/>
        </p:nvSpPr>
        <p:spPr>
          <a:xfrm>
            <a:off x="1371600" y="1944562"/>
            <a:ext cx="3813865" cy="369332"/>
          </a:xfrm>
          <a:prstGeom prst="rect">
            <a:avLst/>
          </a:prstGeom>
          <a:noFill/>
        </p:spPr>
        <p:txBody>
          <a:bodyPr wrap="none" rtlCol="0">
            <a:spAutoFit/>
          </a:bodyPr>
          <a:lstStyle/>
          <a:p>
            <a:r>
              <a:rPr lang="en-US" dirty="0"/>
              <a:t>Multiplexing with fluorescence is hard.</a:t>
            </a:r>
          </a:p>
        </p:txBody>
      </p:sp>
    </p:spTree>
    <p:extLst>
      <p:ext uri="{BB962C8B-B14F-4D97-AF65-F5344CB8AC3E}">
        <p14:creationId xmlns:p14="http://schemas.microsoft.com/office/powerpoint/2010/main" val="3029302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A06B-4CD5-58D0-6288-5FD0692D4AF5}"/>
              </a:ext>
            </a:extLst>
          </p:cNvPr>
          <p:cNvSpPr>
            <a:spLocks noGrp="1"/>
          </p:cNvSpPr>
          <p:nvPr>
            <p:ph type="title"/>
          </p:nvPr>
        </p:nvSpPr>
        <p:spPr>
          <a:xfrm>
            <a:off x="838200" y="174221"/>
            <a:ext cx="10515600" cy="1325563"/>
          </a:xfrm>
        </p:spPr>
        <p:txBody>
          <a:bodyPr/>
          <a:lstStyle/>
          <a:p>
            <a:r>
              <a:rPr lang="en-US" dirty="0"/>
              <a:t>Mass Cytometry</a:t>
            </a:r>
          </a:p>
        </p:txBody>
      </p:sp>
      <p:pic>
        <p:nvPicPr>
          <p:cNvPr id="4" name="Picture 3">
            <a:extLst>
              <a:ext uri="{FF2B5EF4-FFF2-40B4-BE49-F238E27FC236}">
                <a16:creationId xmlns:a16="http://schemas.microsoft.com/office/drawing/2014/main" id="{DFE573D5-392F-EE0B-B003-9BD67061C3DA}"/>
              </a:ext>
            </a:extLst>
          </p:cNvPr>
          <p:cNvPicPr>
            <a:picLocks noChangeAspect="1"/>
          </p:cNvPicPr>
          <p:nvPr/>
        </p:nvPicPr>
        <p:blipFill>
          <a:blip r:embed="rId3"/>
          <a:stretch>
            <a:fillRect/>
          </a:stretch>
        </p:blipFill>
        <p:spPr>
          <a:xfrm>
            <a:off x="1128132" y="1499784"/>
            <a:ext cx="8892168" cy="5205816"/>
          </a:xfrm>
          <a:prstGeom prst="rect">
            <a:avLst/>
          </a:prstGeom>
        </p:spPr>
      </p:pic>
    </p:spTree>
    <p:extLst>
      <p:ext uri="{BB962C8B-B14F-4D97-AF65-F5344CB8AC3E}">
        <p14:creationId xmlns:p14="http://schemas.microsoft.com/office/powerpoint/2010/main" val="1011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836EB2-5256-4A25-EAC6-204E2B1D201B}"/>
              </a:ext>
            </a:extLst>
          </p:cNvPr>
          <p:cNvPicPr>
            <a:picLocks noChangeAspect="1"/>
          </p:cNvPicPr>
          <p:nvPr/>
        </p:nvPicPr>
        <p:blipFill>
          <a:blip r:embed="rId2"/>
          <a:stretch>
            <a:fillRect/>
          </a:stretch>
        </p:blipFill>
        <p:spPr>
          <a:xfrm>
            <a:off x="453483" y="1676560"/>
            <a:ext cx="11587658" cy="3184325"/>
          </a:xfrm>
          <a:prstGeom prst="rect">
            <a:avLst/>
          </a:prstGeom>
        </p:spPr>
      </p:pic>
    </p:spTree>
    <p:extLst>
      <p:ext uri="{BB962C8B-B14F-4D97-AF65-F5344CB8AC3E}">
        <p14:creationId xmlns:p14="http://schemas.microsoft.com/office/powerpoint/2010/main" val="1988689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It Works | MIBI Multiplexed Ion Beam Imaging Technology | Ionpath">
            <a:extLst>
              <a:ext uri="{FF2B5EF4-FFF2-40B4-BE49-F238E27FC236}">
                <a16:creationId xmlns:a16="http://schemas.microsoft.com/office/drawing/2014/main" id="{C97EEC78-8DC7-2FAD-6599-227A5FA36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90" y="1905349"/>
            <a:ext cx="11582400" cy="33254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0839B3-3DC6-78F7-0B64-0F74BEDE293D}"/>
              </a:ext>
            </a:extLst>
          </p:cNvPr>
          <p:cNvSpPr>
            <a:spLocks noGrp="1"/>
          </p:cNvSpPr>
          <p:nvPr>
            <p:ph type="title"/>
          </p:nvPr>
        </p:nvSpPr>
        <p:spPr/>
        <p:txBody>
          <a:bodyPr/>
          <a:lstStyle/>
          <a:p>
            <a:r>
              <a:rPr lang="en-US" dirty="0"/>
              <a:t>Multiplexed Ion Beam Imaging</a:t>
            </a:r>
          </a:p>
        </p:txBody>
      </p:sp>
      <p:sp>
        <p:nvSpPr>
          <p:cNvPr id="3" name="TextBox 2">
            <a:extLst>
              <a:ext uri="{FF2B5EF4-FFF2-40B4-BE49-F238E27FC236}">
                <a16:creationId xmlns:a16="http://schemas.microsoft.com/office/drawing/2014/main" id="{4CCD9F74-DEEC-6720-0758-8CA47FB48D22}"/>
              </a:ext>
            </a:extLst>
          </p:cNvPr>
          <p:cNvSpPr txBox="1"/>
          <p:nvPr/>
        </p:nvSpPr>
        <p:spPr>
          <a:xfrm>
            <a:off x="8595360" y="6400801"/>
            <a:ext cx="3473451" cy="369332"/>
          </a:xfrm>
          <a:prstGeom prst="rect">
            <a:avLst/>
          </a:prstGeom>
          <a:noFill/>
        </p:spPr>
        <p:txBody>
          <a:bodyPr wrap="none" rtlCol="0">
            <a:spAutoFit/>
          </a:bodyPr>
          <a:lstStyle/>
          <a:p>
            <a:r>
              <a:rPr lang="en-US" dirty="0"/>
              <a:t>Keren et al. Science Advances 2019</a:t>
            </a:r>
          </a:p>
        </p:txBody>
      </p:sp>
    </p:spTree>
    <p:extLst>
      <p:ext uri="{BB962C8B-B14F-4D97-AF65-F5344CB8AC3E}">
        <p14:creationId xmlns:p14="http://schemas.microsoft.com/office/powerpoint/2010/main" val="3155764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B0BC2-7EEA-B6CC-7F3F-BD73CCC9EDD0}"/>
              </a:ext>
            </a:extLst>
          </p:cNvPr>
          <p:cNvSpPr>
            <a:spLocks noGrp="1"/>
          </p:cNvSpPr>
          <p:nvPr>
            <p:ph type="title"/>
          </p:nvPr>
        </p:nvSpPr>
        <p:spPr>
          <a:xfrm>
            <a:off x="632416" y="54744"/>
            <a:ext cx="10687666" cy="1335856"/>
          </a:xfrm>
        </p:spPr>
        <p:txBody>
          <a:bodyPr>
            <a:normAutofit/>
          </a:bodyPr>
          <a:lstStyle/>
          <a:p>
            <a:r>
              <a:rPr lang="en-US" sz="4800" dirty="0"/>
              <a:t>MIBI-TOF Imaging Experiment</a:t>
            </a:r>
          </a:p>
        </p:txBody>
      </p:sp>
      <p:pic>
        <p:nvPicPr>
          <p:cNvPr id="6" name="Picture 5">
            <a:extLst>
              <a:ext uri="{FF2B5EF4-FFF2-40B4-BE49-F238E27FC236}">
                <a16:creationId xmlns:a16="http://schemas.microsoft.com/office/drawing/2014/main" id="{D773719C-6470-8F9E-4E5A-AF1FC40FEA91}"/>
              </a:ext>
            </a:extLst>
          </p:cNvPr>
          <p:cNvPicPr>
            <a:picLocks noChangeAspect="1"/>
          </p:cNvPicPr>
          <p:nvPr/>
        </p:nvPicPr>
        <p:blipFill>
          <a:blip r:embed="rId2"/>
          <a:stretch>
            <a:fillRect/>
          </a:stretch>
        </p:blipFill>
        <p:spPr>
          <a:xfrm>
            <a:off x="3374049" y="1390600"/>
            <a:ext cx="4482808" cy="5269086"/>
          </a:xfrm>
          <a:prstGeom prst="rect">
            <a:avLst/>
          </a:prstGeom>
        </p:spPr>
      </p:pic>
      <p:sp>
        <p:nvSpPr>
          <p:cNvPr id="3" name="TextBox 2">
            <a:extLst>
              <a:ext uri="{FF2B5EF4-FFF2-40B4-BE49-F238E27FC236}">
                <a16:creationId xmlns:a16="http://schemas.microsoft.com/office/drawing/2014/main" id="{72727C99-1A65-EF7A-9E2A-1EFE30485AA1}"/>
              </a:ext>
            </a:extLst>
          </p:cNvPr>
          <p:cNvSpPr txBox="1"/>
          <p:nvPr/>
        </p:nvSpPr>
        <p:spPr>
          <a:xfrm>
            <a:off x="8595360" y="6400801"/>
            <a:ext cx="3473451" cy="369332"/>
          </a:xfrm>
          <a:prstGeom prst="rect">
            <a:avLst/>
          </a:prstGeom>
          <a:noFill/>
        </p:spPr>
        <p:txBody>
          <a:bodyPr wrap="none" rtlCol="0">
            <a:spAutoFit/>
          </a:bodyPr>
          <a:lstStyle/>
          <a:p>
            <a:r>
              <a:rPr lang="en-US" dirty="0"/>
              <a:t>Keren et al. Science Advances 2019</a:t>
            </a:r>
          </a:p>
        </p:txBody>
      </p:sp>
    </p:spTree>
    <p:extLst>
      <p:ext uri="{BB962C8B-B14F-4D97-AF65-F5344CB8AC3E}">
        <p14:creationId xmlns:p14="http://schemas.microsoft.com/office/powerpoint/2010/main" val="3692365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C0BAB-1894-880F-7648-9AD40E095951}"/>
              </a:ext>
            </a:extLst>
          </p:cNvPr>
          <p:cNvSpPr>
            <a:spLocks noGrp="1"/>
          </p:cNvSpPr>
          <p:nvPr>
            <p:ph type="title"/>
          </p:nvPr>
        </p:nvSpPr>
        <p:spPr>
          <a:xfrm>
            <a:off x="838200" y="166241"/>
            <a:ext cx="10515600" cy="1325563"/>
          </a:xfrm>
        </p:spPr>
        <p:txBody>
          <a:bodyPr/>
          <a:lstStyle/>
          <a:p>
            <a:r>
              <a:rPr lang="en-US" dirty="0"/>
              <a:t>MIBI-TOF </a:t>
            </a:r>
          </a:p>
        </p:txBody>
      </p:sp>
      <p:pic>
        <p:nvPicPr>
          <p:cNvPr id="3074" name="Picture 2">
            <a:extLst>
              <a:ext uri="{FF2B5EF4-FFF2-40B4-BE49-F238E27FC236}">
                <a16:creationId xmlns:a16="http://schemas.microsoft.com/office/drawing/2014/main" id="{A2E1C507-6868-721C-85CF-B92EF0AE6B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08" y="1904769"/>
            <a:ext cx="5065287" cy="41788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F8B6976-4AB1-F881-B6D3-9CFE021908EF}"/>
              </a:ext>
            </a:extLst>
          </p:cNvPr>
          <p:cNvPicPr>
            <a:picLocks noChangeAspect="1"/>
          </p:cNvPicPr>
          <p:nvPr/>
        </p:nvPicPr>
        <p:blipFill>
          <a:blip r:embed="rId3"/>
          <a:stretch>
            <a:fillRect/>
          </a:stretch>
        </p:blipFill>
        <p:spPr>
          <a:xfrm>
            <a:off x="6523445" y="2129097"/>
            <a:ext cx="4660941" cy="3730207"/>
          </a:xfrm>
          <a:prstGeom prst="rect">
            <a:avLst/>
          </a:prstGeom>
        </p:spPr>
      </p:pic>
      <p:sp>
        <p:nvSpPr>
          <p:cNvPr id="5" name="Rectangle 4">
            <a:extLst>
              <a:ext uri="{FF2B5EF4-FFF2-40B4-BE49-F238E27FC236}">
                <a16:creationId xmlns:a16="http://schemas.microsoft.com/office/drawing/2014/main" id="{BCFC4C3C-2019-4AD7-991C-883C1507FE6D}"/>
              </a:ext>
            </a:extLst>
          </p:cNvPr>
          <p:cNvSpPr/>
          <p:nvPr/>
        </p:nvSpPr>
        <p:spPr>
          <a:xfrm>
            <a:off x="2004159" y="2404402"/>
            <a:ext cx="2213880" cy="4844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8C4FBDA-8293-F87C-E88D-6BE788725CB8}"/>
              </a:ext>
            </a:extLst>
          </p:cNvPr>
          <p:cNvSpPr txBox="1"/>
          <p:nvPr/>
        </p:nvSpPr>
        <p:spPr>
          <a:xfrm>
            <a:off x="8595360" y="6400801"/>
            <a:ext cx="3473451" cy="369332"/>
          </a:xfrm>
          <a:prstGeom prst="rect">
            <a:avLst/>
          </a:prstGeom>
          <a:noFill/>
        </p:spPr>
        <p:txBody>
          <a:bodyPr wrap="none" rtlCol="0">
            <a:spAutoFit/>
          </a:bodyPr>
          <a:lstStyle/>
          <a:p>
            <a:r>
              <a:rPr lang="en-US" dirty="0"/>
              <a:t>Keren et al. Science Advances 2019</a:t>
            </a:r>
          </a:p>
        </p:txBody>
      </p:sp>
    </p:spTree>
    <p:extLst>
      <p:ext uri="{BB962C8B-B14F-4D97-AF65-F5344CB8AC3E}">
        <p14:creationId xmlns:p14="http://schemas.microsoft.com/office/powerpoint/2010/main" val="2453589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09EE-E373-D2EA-9A86-550E33E4CF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0C576E-2A52-F820-51CE-6DF4B3D2BFB3}"/>
              </a:ext>
            </a:extLst>
          </p:cNvPr>
          <p:cNvSpPr>
            <a:spLocks noGrp="1"/>
          </p:cNvSpPr>
          <p:nvPr>
            <p:ph type="title"/>
          </p:nvPr>
        </p:nvSpPr>
        <p:spPr/>
        <p:txBody>
          <a:bodyPr/>
          <a:lstStyle/>
          <a:p>
            <a:r>
              <a:rPr lang="en-US" dirty="0"/>
              <a:t>MIBI-TOF </a:t>
            </a:r>
          </a:p>
        </p:txBody>
      </p:sp>
      <p:pic>
        <p:nvPicPr>
          <p:cNvPr id="4" name="Picture 3">
            <a:extLst>
              <a:ext uri="{FF2B5EF4-FFF2-40B4-BE49-F238E27FC236}">
                <a16:creationId xmlns:a16="http://schemas.microsoft.com/office/drawing/2014/main" id="{9FBFDDF3-0B2B-0A8F-70A6-85E11FFCDEF0}"/>
              </a:ext>
            </a:extLst>
          </p:cNvPr>
          <p:cNvPicPr>
            <a:picLocks noChangeAspect="1"/>
          </p:cNvPicPr>
          <p:nvPr/>
        </p:nvPicPr>
        <p:blipFill>
          <a:blip r:embed="rId2"/>
          <a:stretch>
            <a:fillRect/>
          </a:stretch>
        </p:blipFill>
        <p:spPr>
          <a:xfrm>
            <a:off x="678601" y="1690688"/>
            <a:ext cx="5446603" cy="4358982"/>
          </a:xfrm>
          <a:prstGeom prst="rect">
            <a:avLst/>
          </a:prstGeom>
        </p:spPr>
      </p:pic>
      <p:pic>
        <p:nvPicPr>
          <p:cNvPr id="6" name="Picture 5">
            <a:extLst>
              <a:ext uri="{FF2B5EF4-FFF2-40B4-BE49-F238E27FC236}">
                <a16:creationId xmlns:a16="http://schemas.microsoft.com/office/drawing/2014/main" id="{EBE6E5FF-EE07-33AF-317A-ADB1578F3F57}"/>
              </a:ext>
            </a:extLst>
          </p:cNvPr>
          <p:cNvPicPr>
            <a:picLocks noChangeAspect="1"/>
          </p:cNvPicPr>
          <p:nvPr/>
        </p:nvPicPr>
        <p:blipFill>
          <a:blip r:embed="rId3"/>
          <a:stretch>
            <a:fillRect/>
          </a:stretch>
        </p:blipFill>
        <p:spPr>
          <a:xfrm>
            <a:off x="6672026" y="1412711"/>
            <a:ext cx="4681774" cy="4497371"/>
          </a:xfrm>
          <a:prstGeom prst="rect">
            <a:avLst/>
          </a:prstGeom>
        </p:spPr>
      </p:pic>
      <p:sp>
        <p:nvSpPr>
          <p:cNvPr id="7" name="TextBox 6">
            <a:extLst>
              <a:ext uri="{FF2B5EF4-FFF2-40B4-BE49-F238E27FC236}">
                <a16:creationId xmlns:a16="http://schemas.microsoft.com/office/drawing/2014/main" id="{91DA3B1A-2535-269A-8457-3AF6182A8392}"/>
              </a:ext>
            </a:extLst>
          </p:cNvPr>
          <p:cNvSpPr txBox="1"/>
          <p:nvPr/>
        </p:nvSpPr>
        <p:spPr>
          <a:xfrm>
            <a:off x="8595360" y="6400801"/>
            <a:ext cx="3473451" cy="369332"/>
          </a:xfrm>
          <a:prstGeom prst="rect">
            <a:avLst/>
          </a:prstGeom>
          <a:noFill/>
        </p:spPr>
        <p:txBody>
          <a:bodyPr wrap="none" rtlCol="0">
            <a:spAutoFit/>
          </a:bodyPr>
          <a:lstStyle/>
          <a:p>
            <a:r>
              <a:rPr lang="en-US" dirty="0"/>
              <a:t>Keren et al. Science Advances 2019</a:t>
            </a:r>
          </a:p>
        </p:txBody>
      </p:sp>
    </p:spTree>
    <p:extLst>
      <p:ext uri="{BB962C8B-B14F-4D97-AF65-F5344CB8AC3E}">
        <p14:creationId xmlns:p14="http://schemas.microsoft.com/office/powerpoint/2010/main" val="3532100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C633D-4875-89CF-AA87-0825A0C36CF6}"/>
              </a:ext>
            </a:extLst>
          </p:cNvPr>
          <p:cNvSpPr>
            <a:spLocks noGrp="1"/>
          </p:cNvSpPr>
          <p:nvPr>
            <p:ph type="title"/>
          </p:nvPr>
        </p:nvSpPr>
        <p:spPr/>
        <p:txBody>
          <a:bodyPr/>
          <a:lstStyle/>
          <a:p>
            <a:r>
              <a:rPr lang="en-US" dirty="0"/>
              <a:t>MIBI-TOF: mass range 1 to 240 m/z </a:t>
            </a:r>
          </a:p>
        </p:txBody>
      </p:sp>
      <p:pic>
        <p:nvPicPr>
          <p:cNvPr id="8" name="Picture 7">
            <a:extLst>
              <a:ext uri="{FF2B5EF4-FFF2-40B4-BE49-F238E27FC236}">
                <a16:creationId xmlns:a16="http://schemas.microsoft.com/office/drawing/2014/main" id="{1D13E940-F143-9D26-FA8C-6A60F2457712}"/>
              </a:ext>
            </a:extLst>
          </p:cNvPr>
          <p:cNvPicPr>
            <a:picLocks noChangeAspect="1"/>
          </p:cNvPicPr>
          <p:nvPr/>
        </p:nvPicPr>
        <p:blipFill>
          <a:blip r:embed="rId2"/>
          <a:srcRect l="11267"/>
          <a:stretch/>
        </p:blipFill>
        <p:spPr>
          <a:xfrm>
            <a:off x="1009496" y="1934722"/>
            <a:ext cx="9743848" cy="3954014"/>
          </a:xfrm>
          <a:prstGeom prst="rect">
            <a:avLst/>
          </a:prstGeom>
        </p:spPr>
      </p:pic>
      <p:sp>
        <p:nvSpPr>
          <p:cNvPr id="9" name="TextBox 8">
            <a:extLst>
              <a:ext uri="{FF2B5EF4-FFF2-40B4-BE49-F238E27FC236}">
                <a16:creationId xmlns:a16="http://schemas.microsoft.com/office/drawing/2014/main" id="{3BE5D226-9AC1-8293-8147-6AD85D2B7F89}"/>
              </a:ext>
            </a:extLst>
          </p:cNvPr>
          <p:cNvSpPr txBox="1"/>
          <p:nvPr/>
        </p:nvSpPr>
        <p:spPr>
          <a:xfrm>
            <a:off x="8595360" y="6400801"/>
            <a:ext cx="3473451" cy="369332"/>
          </a:xfrm>
          <a:prstGeom prst="rect">
            <a:avLst/>
          </a:prstGeom>
          <a:noFill/>
        </p:spPr>
        <p:txBody>
          <a:bodyPr wrap="none" rtlCol="0">
            <a:spAutoFit/>
          </a:bodyPr>
          <a:lstStyle/>
          <a:p>
            <a:r>
              <a:rPr lang="en-US" dirty="0"/>
              <a:t>Keren et al. Science Advances 2019</a:t>
            </a:r>
          </a:p>
        </p:txBody>
      </p:sp>
    </p:spTree>
    <p:extLst>
      <p:ext uri="{BB962C8B-B14F-4D97-AF65-F5344CB8AC3E}">
        <p14:creationId xmlns:p14="http://schemas.microsoft.com/office/powerpoint/2010/main" val="4226569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5A7A1C-C5DE-FEEC-BBCA-8ABB3E3A530C}"/>
              </a:ext>
            </a:extLst>
          </p:cNvPr>
          <p:cNvPicPr>
            <a:picLocks noChangeAspect="1"/>
          </p:cNvPicPr>
          <p:nvPr/>
        </p:nvPicPr>
        <p:blipFill>
          <a:blip r:embed="rId2"/>
          <a:stretch>
            <a:fillRect/>
          </a:stretch>
        </p:blipFill>
        <p:spPr>
          <a:xfrm>
            <a:off x="748282" y="1092518"/>
            <a:ext cx="10117531" cy="5352174"/>
          </a:xfrm>
          <a:prstGeom prst="rect">
            <a:avLst/>
          </a:prstGeom>
        </p:spPr>
      </p:pic>
      <p:sp>
        <p:nvSpPr>
          <p:cNvPr id="2" name="Title 1">
            <a:extLst>
              <a:ext uri="{FF2B5EF4-FFF2-40B4-BE49-F238E27FC236}">
                <a16:creationId xmlns:a16="http://schemas.microsoft.com/office/drawing/2014/main" id="{A1420BD9-3082-681D-8CF7-F16C7E06EF7D}"/>
              </a:ext>
            </a:extLst>
          </p:cNvPr>
          <p:cNvSpPr>
            <a:spLocks noGrp="1"/>
          </p:cNvSpPr>
          <p:nvPr>
            <p:ph type="title"/>
          </p:nvPr>
        </p:nvSpPr>
        <p:spPr>
          <a:xfrm>
            <a:off x="838200" y="123723"/>
            <a:ext cx="10515600" cy="1325563"/>
          </a:xfrm>
        </p:spPr>
        <p:txBody>
          <a:bodyPr>
            <a:normAutofit/>
          </a:bodyPr>
          <a:lstStyle/>
          <a:p>
            <a:r>
              <a:rPr lang="en-US" dirty="0"/>
              <a:t>Spatial Transcriptomics Has Improved Our Ability to Probe Tissue</a:t>
            </a:r>
          </a:p>
        </p:txBody>
      </p:sp>
      <p:sp>
        <p:nvSpPr>
          <p:cNvPr id="4" name="TextBox 3">
            <a:extLst>
              <a:ext uri="{FF2B5EF4-FFF2-40B4-BE49-F238E27FC236}">
                <a16:creationId xmlns:a16="http://schemas.microsoft.com/office/drawing/2014/main" id="{143CC001-ED4D-F463-C83C-2EF9C14B3577}"/>
              </a:ext>
            </a:extLst>
          </p:cNvPr>
          <p:cNvSpPr txBox="1"/>
          <p:nvPr/>
        </p:nvSpPr>
        <p:spPr>
          <a:xfrm>
            <a:off x="7592086" y="6549611"/>
            <a:ext cx="4599914" cy="369332"/>
          </a:xfrm>
          <a:prstGeom prst="rect">
            <a:avLst/>
          </a:prstGeom>
          <a:noFill/>
        </p:spPr>
        <p:txBody>
          <a:bodyPr wrap="none" rtlCol="0">
            <a:spAutoFit/>
          </a:bodyPr>
          <a:lstStyle/>
          <a:p>
            <a:r>
              <a:rPr lang="en-US" dirty="0"/>
              <a:t>10x Genomics </a:t>
            </a:r>
            <a:r>
              <a:rPr lang="en-US" dirty="0" err="1"/>
              <a:t>Visium</a:t>
            </a:r>
            <a:r>
              <a:rPr lang="en-US" dirty="0"/>
              <a:t> HD Released March 2024</a:t>
            </a:r>
          </a:p>
        </p:txBody>
      </p:sp>
    </p:spTree>
    <p:extLst>
      <p:ext uri="{BB962C8B-B14F-4D97-AF65-F5344CB8AC3E}">
        <p14:creationId xmlns:p14="http://schemas.microsoft.com/office/powerpoint/2010/main" val="1885412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8C7B-5566-F249-E37D-C6905F0CA4DE}"/>
              </a:ext>
            </a:extLst>
          </p:cNvPr>
          <p:cNvSpPr>
            <a:spLocks noGrp="1"/>
          </p:cNvSpPr>
          <p:nvPr>
            <p:ph type="title"/>
          </p:nvPr>
        </p:nvSpPr>
        <p:spPr>
          <a:xfrm>
            <a:off x="304800" y="75193"/>
            <a:ext cx="11582400" cy="1325563"/>
          </a:xfrm>
        </p:spPr>
        <p:txBody>
          <a:bodyPr/>
          <a:lstStyle/>
          <a:p>
            <a:r>
              <a:rPr lang="en-US" dirty="0"/>
              <a:t>Why Spatial Organization of Proteins is Important</a:t>
            </a:r>
          </a:p>
        </p:txBody>
      </p:sp>
      <p:sp>
        <p:nvSpPr>
          <p:cNvPr id="3" name="Content Placeholder 2">
            <a:extLst>
              <a:ext uri="{FF2B5EF4-FFF2-40B4-BE49-F238E27FC236}">
                <a16:creationId xmlns:a16="http://schemas.microsoft.com/office/drawing/2014/main" id="{A4716A57-5E0A-2D20-770D-B6AAF56F5B3F}"/>
              </a:ext>
            </a:extLst>
          </p:cNvPr>
          <p:cNvSpPr>
            <a:spLocks noGrp="1"/>
          </p:cNvSpPr>
          <p:nvPr>
            <p:ph idx="1"/>
          </p:nvPr>
        </p:nvSpPr>
        <p:spPr>
          <a:xfrm>
            <a:off x="304799" y="1400756"/>
            <a:ext cx="11582399" cy="4351338"/>
          </a:xfrm>
        </p:spPr>
        <p:txBody>
          <a:bodyPr>
            <a:normAutofit fontScale="92500" lnSpcReduction="20000"/>
          </a:bodyPr>
          <a:lstStyle/>
          <a:p>
            <a:pPr>
              <a:buNone/>
            </a:pPr>
            <a:r>
              <a:rPr lang="en-US" b="1" dirty="0"/>
              <a:t>1. Post-Transcriptional Regulation Creates Discrepancies</a:t>
            </a:r>
          </a:p>
          <a:p>
            <a:pPr>
              <a:buNone/>
            </a:pPr>
            <a:r>
              <a:rPr lang="en-US" dirty="0"/>
              <a:t>Proteins and their corresponding mRNAs often show different spatial distribution patterns. This occurs because:</a:t>
            </a:r>
          </a:p>
          <a:p>
            <a:pPr>
              <a:buFont typeface="Arial" panose="020B0604020202020204" pitchFamily="34" charset="0"/>
              <a:buChar char="•"/>
            </a:pPr>
            <a:r>
              <a:rPr lang="en-US" b="1" dirty="0"/>
              <a:t>Translation Timing and Location</a:t>
            </a:r>
            <a:r>
              <a:rPr lang="en-US" dirty="0"/>
              <a:t>: Protein synthesis doesn't always occur at the same location as the mRNA. Some mRNAs are transported to specific subcellular locations before translation occurs.</a:t>
            </a:r>
          </a:p>
          <a:p>
            <a:pPr>
              <a:buFont typeface="Arial" panose="020B0604020202020204" pitchFamily="34" charset="0"/>
              <a:buChar char="•"/>
            </a:pPr>
            <a:r>
              <a:rPr lang="en-US" b="1" dirty="0"/>
              <a:t>Protein Trafficking</a:t>
            </a:r>
            <a:r>
              <a:rPr lang="en-US" dirty="0"/>
              <a:t>: After synthesis, proteins can be transported to different cellular compartments through various targeting mechanisms, creating distribution patterns that don't match their mRNA origins.</a:t>
            </a:r>
          </a:p>
          <a:p>
            <a:pPr>
              <a:buFont typeface="Arial" panose="020B0604020202020204" pitchFamily="34" charset="0"/>
              <a:buChar char="•"/>
            </a:pPr>
            <a:r>
              <a:rPr lang="en-US" b="1" dirty="0"/>
              <a:t>Protein Stability</a:t>
            </a:r>
            <a:r>
              <a:rPr lang="en-US" dirty="0"/>
              <a:t>: Proteins generally have much longer half-lives than mRNA, leading to temporal and spatial discrepancies between mRNA presence and protein abundance.</a:t>
            </a:r>
          </a:p>
          <a:p>
            <a:endParaRPr lang="en-US" dirty="0"/>
          </a:p>
        </p:txBody>
      </p:sp>
    </p:spTree>
    <p:extLst>
      <p:ext uri="{BB962C8B-B14F-4D97-AF65-F5344CB8AC3E}">
        <p14:creationId xmlns:p14="http://schemas.microsoft.com/office/powerpoint/2010/main" val="187409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BB2E2-ACAA-7CCE-FB04-0F4423889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6A140F-0167-A8A0-0464-14D123376C90}"/>
              </a:ext>
            </a:extLst>
          </p:cNvPr>
          <p:cNvSpPr>
            <a:spLocks noGrp="1"/>
          </p:cNvSpPr>
          <p:nvPr>
            <p:ph type="title"/>
          </p:nvPr>
        </p:nvSpPr>
        <p:spPr>
          <a:xfrm>
            <a:off x="304800" y="75193"/>
            <a:ext cx="11582400" cy="1325563"/>
          </a:xfrm>
        </p:spPr>
        <p:txBody>
          <a:bodyPr/>
          <a:lstStyle/>
          <a:p>
            <a:r>
              <a:rPr lang="en-US" dirty="0"/>
              <a:t>Why Spatial Organization of Proteins is Important</a:t>
            </a:r>
          </a:p>
        </p:txBody>
      </p:sp>
      <p:sp>
        <p:nvSpPr>
          <p:cNvPr id="3" name="Content Placeholder 2">
            <a:extLst>
              <a:ext uri="{FF2B5EF4-FFF2-40B4-BE49-F238E27FC236}">
                <a16:creationId xmlns:a16="http://schemas.microsoft.com/office/drawing/2014/main" id="{F7718EF1-9DB0-CE1D-2C3F-83ADAD0CFB29}"/>
              </a:ext>
            </a:extLst>
          </p:cNvPr>
          <p:cNvSpPr>
            <a:spLocks noGrp="1"/>
          </p:cNvSpPr>
          <p:nvPr>
            <p:ph idx="1"/>
          </p:nvPr>
        </p:nvSpPr>
        <p:spPr>
          <a:xfrm>
            <a:off x="304799" y="1400756"/>
            <a:ext cx="11582399" cy="4351338"/>
          </a:xfrm>
        </p:spPr>
        <p:txBody>
          <a:bodyPr>
            <a:normAutofit fontScale="92500" lnSpcReduction="10000"/>
          </a:bodyPr>
          <a:lstStyle/>
          <a:p>
            <a:pPr>
              <a:buNone/>
            </a:pPr>
            <a:r>
              <a:rPr lang="en-US" b="1" dirty="0"/>
              <a:t>2. Post-Translational Modifications Change Function</a:t>
            </a:r>
          </a:p>
          <a:p>
            <a:pPr>
              <a:buNone/>
            </a:pPr>
            <a:r>
              <a:rPr lang="en-US" dirty="0"/>
              <a:t>A particularly critical reason to study protein spatial organization is that the same protein can exist in multiple forms with different functions:</a:t>
            </a:r>
          </a:p>
          <a:p>
            <a:pPr>
              <a:buFont typeface="Arial" panose="020B0604020202020204" pitchFamily="34" charset="0"/>
              <a:buChar char="•"/>
            </a:pPr>
            <a:r>
              <a:rPr lang="en-US" b="1" dirty="0"/>
              <a:t>Dynamic Modifications</a:t>
            </a:r>
            <a:r>
              <a:rPr lang="en-US" dirty="0"/>
              <a:t>: Proteins undergo numerous post-translational modifications (phosphorylation, glycosylation, ubiquitination, etc.) that aren't visible at the mRNA level.</a:t>
            </a:r>
          </a:p>
          <a:p>
            <a:pPr>
              <a:buFont typeface="Arial" panose="020B0604020202020204" pitchFamily="34" charset="0"/>
              <a:buChar char="•"/>
            </a:pPr>
            <a:r>
              <a:rPr lang="en-US" b="1" dirty="0"/>
              <a:t>Compartment-Specific Modifications</a:t>
            </a:r>
            <a:r>
              <a:rPr lang="en-US" dirty="0"/>
              <a:t>: These modifications often occur in specific cellular compartments, creating functionally distinct protein populations that can't be detected through mRNA analysis.</a:t>
            </a:r>
          </a:p>
          <a:p>
            <a:pPr>
              <a:buFont typeface="Arial" panose="020B0604020202020204" pitchFamily="34" charset="0"/>
              <a:buChar char="•"/>
            </a:pPr>
            <a:r>
              <a:rPr lang="en-US" b="1" dirty="0"/>
              <a:t>Functional States</a:t>
            </a:r>
            <a:r>
              <a:rPr lang="en-US" dirty="0"/>
              <a:t>: The active or inactive state of a protein is frequently determined by its spatial location in combination with these modifications.</a:t>
            </a:r>
          </a:p>
          <a:p>
            <a:endParaRPr lang="en-US" dirty="0"/>
          </a:p>
        </p:txBody>
      </p:sp>
    </p:spTree>
    <p:extLst>
      <p:ext uri="{BB962C8B-B14F-4D97-AF65-F5344CB8AC3E}">
        <p14:creationId xmlns:p14="http://schemas.microsoft.com/office/powerpoint/2010/main" val="410977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CC4EB-BF34-029F-E2C0-7E67C22CB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D0752-5B1D-964C-5670-4AE0A604E0BB}"/>
              </a:ext>
            </a:extLst>
          </p:cNvPr>
          <p:cNvSpPr>
            <a:spLocks noGrp="1"/>
          </p:cNvSpPr>
          <p:nvPr>
            <p:ph type="title"/>
          </p:nvPr>
        </p:nvSpPr>
        <p:spPr>
          <a:xfrm>
            <a:off x="304800" y="75193"/>
            <a:ext cx="11582400" cy="1325563"/>
          </a:xfrm>
        </p:spPr>
        <p:txBody>
          <a:bodyPr/>
          <a:lstStyle/>
          <a:p>
            <a:r>
              <a:rPr lang="en-US" dirty="0"/>
              <a:t>Why Spatial Organization of Proteins is Important</a:t>
            </a:r>
          </a:p>
        </p:txBody>
      </p:sp>
      <p:sp>
        <p:nvSpPr>
          <p:cNvPr id="3" name="Content Placeholder 2">
            <a:extLst>
              <a:ext uri="{FF2B5EF4-FFF2-40B4-BE49-F238E27FC236}">
                <a16:creationId xmlns:a16="http://schemas.microsoft.com/office/drawing/2014/main" id="{1D0388B3-A29C-DAC2-3C04-194D90A36114}"/>
              </a:ext>
            </a:extLst>
          </p:cNvPr>
          <p:cNvSpPr>
            <a:spLocks noGrp="1"/>
          </p:cNvSpPr>
          <p:nvPr>
            <p:ph idx="1"/>
          </p:nvPr>
        </p:nvSpPr>
        <p:spPr>
          <a:xfrm>
            <a:off x="304799" y="1400756"/>
            <a:ext cx="11582399" cy="4351338"/>
          </a:xfrm>
        </p:spPr>
        <p:txBody>
          <a:bodyPr>
            <a:normAutofit/>
          </a:bodyPr>
          <a:lstStyle/>
          <a:p>
            <a:pPr>
              <a:buNone/>
            </a:pPr>
            <a:r>
              <a:rPr lang="en-US" b="1" dirty="0"/>
              <a:t>3. Protein-Protein Interactions Are Spatially Regulated</a:t>
            </a:r>
          </a:p>
          <a:p>
            <a:pPr>
              <a:buNone/>
            </a:pPr>
            <a:r>
              <a:rPr lang="en-US" dirty="0"/>
              <a:t>The location of proteins directly impacts their functional interactions:</a:t>
            </a:r>
          </a:p>
          <a:p>
            <a:pPr>
              <a:buFont typeface="Arial" panose="020B0604020202020204" pitchFamily="34" charset="0"/>
              <a:buChar char="•"/>
            </a:pPr>
            <a:r>
              <a:rPr lang="en-US" b="1" dirty="0"/>
              <a:t>Protein Complexes</a:t>
            </a:r>
            <a:r>
              <a:rPr lang="en-US" dirty="0"/>
              <a:t>: Most proteins function as parts of larger complexes that assemble in specific cellular locations.</a:t>
            </a:r>
          </a:p>
          <a:p>
            <a:pPr>
              <a:buFont typeface="Arial" panose="020B0604020202020204" pitchFamily="34" charset="0"/>
              <a:buChar char="•"/>
            </a:pPr>
            <a:r>
              <a:rPr lang="en-US" b="1" dirty="0"/>
              <a:t>Signaling Hubs</a:t>
            </a:r>
            <a:r>
              <a:rPr lang="en-US" dirty="0"/>
              <a:t>: The spatial organization of signaling molecules creates microenvironments that facilitate specific pathway activation.</a:t>
            </a:r>
          </a:p>
          <a:p>
            <a:pPr>
              <a:buFont typeface="Arial" panose="020B0604020202020204" pitchFamily="34" charset="0"/>
              <a:buChar char="•"/>
            </a:pPr>
            <a:r>
              <a:rPr lang="en-US" b="1" dirty="0"/>
              <a:t>Enzymatic Activities</a:t>
            </a:r>
            <a:r>
              <a:rPr lang="en-US" dirty="0"/>
              <a:t>: Many enzymatic reactions require precise spatial positioning of multiple proteins that wouldn't be evident from mRNA data.</a:t>
            </a:r>
          </a:p>
          <a:p>
            <a:endParaRPr lang="en-US" dirty="0"/>
          </a:p>
        </p:txBody>
      </p:sp>
    </p:spTree>
    <p:extLst>
      <p:ext uri="{BB962C8B-B14F-4D97-AF65-F5344CB8AC3E}">
        <p14:creationId xmlns:p14="http://schemas.microsoft.com/office/powerpoint/2010/main" val="1396343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TotalTime>
  <Words>2314</Words>
  <Application>Microsoft Office PowerPoint</Application>
  <PresentationFormat>Widescreen</PresentationFormat>
  <Paragraphs>222</Paragraphs>
  <Slides>54</Slides>
  <Notes>19</Notes>
  <HiddenSlides>0</HiddenSlides>
  <MMClips>2</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54</vt:i4>
      </vt:variant>
    </vt:vector>
  </HeadingPairs>
  <TitlesOfParts>
    <vt:vector size="67" baseType="lpstr">
      <vt:lpstr>-apple-system</vt:lpstr>
      <vt:lpstr>Aptos</vt:lpstr>
      <vt:lpstr>Aptos Display</vt:lpstr>
      <vt:lpstr>Arial</vt:lpstr>
      <vt:lpstr>Book Antiqua</vt:lpstr>
      <vt:lpstr>Calibri</vt:lpstr>
      <vt:lpstr>Calibri Light</vt:lpstr>
      <vt:lpstr>Google Sans</vt:lpstr>
      <vt:lpstr>Harding</vt:lpstr>
      <vt:lpstr>Segoe UI Semilight</vt:lpstr>
      <vt:lpstr>Office Theme</vt:lpstr>
      <vt:lpstr>1_Office Theme</vt:lpstr>
      <vt:lpstr>Office Theme</vt:lpstr>
      <vt:lpstr>PowerPoint Presentation</vt:lpstr>
      <vt:lpstr>PowerPoint Presentation</vt:lpstr>
      <vt:lpstr>Single Cell and Spatial Proteomics</vt:lpstr>
      <vt:lpstr>Single Cell versus Spatial</vt:lpstr>
      <vt:lpstr>PowerPoint Presentation</vt:lpstr>
      <vt:lpstr>Spatial Transcriptomics Has Improved Our Ability to Probe Tissue</vt:lpstr>
      <vt:lpstr>Why Spatial Organization of Proteins is Important</vt:lpstr>
      <vt:lpstr>Why Spatial Organization of Proteins is Important</vt:lpstr>
      <vt:lpstr>Why Spatial Organization of Proteins is Important</vt:lpstr>
      <vt:lpstr>Why Spatial Organization of Proteins is Important</vt:lpstr>
      <vt:lpstr>Why Spatial Organization of Proteins is Important</vt:lpstr>
      <vt:lpstr>What sort of information can we get out of this?</vt:lpstr>
      <vt:lpstr>Increasing the information content</vt:lpstr>
      <vt:lpstr>Immunohistochemistry (IHC):</vt:lpstr>
      <vt:lpstr>PowerPoint Presentation</vt:lpstr>
      <vt:lpstr>Problems with spatial and single cell proteomics?</vt:lpstr>
      <vt:lpstr>Laser Capture Microdissection circa 1996</vt:lpstr>
      <vt:lpstr>PowerPoint Presentation</vt:lpstr>
      <vt:lpstr>Laser Capture Microdissection Today</vt:lpstr>
      <vt:lpstr>PowerPoint Presentation</vt:lpstr>
      <vt:lpstr>PowerPoint Presentation</vt:lpstr>
      <vt:lpstr>Some statistics</vt:lpstr>
      <vt:lpstr>Review: Tandem Mass Tags (TMT)</vt:lpstr>
      <vt:lpstr>PowerPoint Presentation</vt:lpstr>
      <vt:lpstr>Struggle with Missing Values Between Batches</vt:lpstr>
      <vt:lpstr>PowerPoint Presentation</vt:lpstr>
      <vt:lpstr>PowerPoint Presentation</vt:lpstr>
      <vt:lpstr>Tau has peptide abundance profiles that differ by domain</vt:lpstr>
      <vt:lpstr>Tau has peptide abundance profiles that differ by domain</vt:lpstr>
      <vt:lpstr>Tau has peptide abundance profiles that differ by domain</vt:lpstr>
      <vt:lpstr>Tau has peptide abundance profiles that differ by domain</vt:lpstr>
      <vt:lpstr>Instruments can now detect proteins from single cells without multiplexed tags</vt:lpstr>
      <vt:lpstr>Flow Cytometry</vt:lpstr>
      <vt:lpstr>What can Flow Cytometry Do?</vt:lpstr>
      <vt:lpstr>Single Cell versus Spatial</vt:lpstr>
      <vt:lpstr>Fundamentals of a Flow Cytometer</vt:lpstr>
      <vt:lpstr>PowerPoint Presentation</vt:lpstr>
      <vt:lpstr>Fundamentals of a Flow Cytometer</vt:lpstr>
      <vt:lpstr>Fundamentals of a Flow Cytometer</vt:lpstr>
      <vt:lpstr>Fundamentals of a Flow Cytometer</vt:lpstr>
      <vt:lpstr>Fundamentals of a Flow Cytometer</vt:lpstr>
      <vt:lpstr>Fundamentals of a Flow Cytometer</vt:lpstr>
      <vt:lpstr>Fundamentals of a Flow Cytometer</vt:lpstr>
      <vt:lpstr>Fundamentals of a Flow Cytometer</vt:lpstr>
      <vt:lpstr>Staining for cell viability</vt:lpstr>
      <vt:lpstr>Some flow cytometers can sort cells</vt:lpstr>
      <vt:lpstr>Some flow cytometers can sort cells</vt:lpstr>
      <vt:lpstr>Multiplexing with Heavy Metals</vt:lpstr>
      <vt:lpstr>Mass Cytometry</vt:lpstr>
      <vt:lpstr>Multiplexed Ion Beam Imaging</vt:lpstr>
      <vt:lpstr>MIBI-TOF Imaging Experiment</vt:lpstr>
      <vt:lpstr>MIBI-TOF </vt:lpstr>
      <vt:lpstr>MIBI-TOF </vt:lpstr>
      <vt:lpstr>MIBI-TOF: mass range 1 to 240 m/z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and Spatial Proteomics</dc:title>
  <dc:creator>Michael MacCoss</dc:creator>
  <cp:lastModifiedBy>Michael MacCoss</cp:lastModifiedBy>
  <cp:revision>7</cp:revision>
  <dcterms:created xsi:type="dcterms:W3CDTF">2022-05-25T05:10:08Z</dcterms:created>
  <dcterms:modified xsi:type="dcterms:W3CDTF">2025-05-13T18:40:31Z</dcterms:modified>
</cp:coreProperties>
</file>